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72" r:id="rId3"/>
    <p:sldId id="2076136278" r:id="rId4"/>
    <p:sldId id="2076136276" r:id="rId5"/>
    <p:sldId id="274" r:id="rId6"/>
    <p:sldId id="264" r:id="rId7"/>
    <p:sldId id="263" r:id="rId8"/>
    <p:sldId id="2076136274" r:id="rId9"/>
    <p:sldId id="271" r:id="rId10"/>
    <p:sldId id="2076136275" r:id="rId11"/>
    <p:sldId id="2076136272" r:id="rId12"/>
    <p:sldId id="2076136273" r:id="rId13"/>
    <p:sldId id="258" r:id="rId14"/>
    <p:sldId id="265" r:id="rId15"/>
    <p:sldId id="266" r:id="rId16"/>
    <p:sldId id="269" r:id="rId17"/>
    <p:sldId id="273" r:id="rId18"/>
    <p:sldId id="2076136270" r:id="rId19"/>
    <p:sldId id="259" r:id="rId20"/>
    <p:sldId id="257" r:id="rId21"/>
    <p:sldId id="275" r:id="rId22"/>
    <p:sldId id="267" r:id="rId23"/>
    <p:sldId id="2076136288" r:id="rId24"/>
    <p:sldId id="2076136283" r:id="rId25"/>
    <p:sldId id="2076136284" r:id="rId26"/>
    <p:sldId id="2076136285" r:id="rId27"/>
    <p:sldId id="2076136286" r:id="rId28"/>
    <p:sldId id="2076136287" r:id="rId29"/>
    <p:sldId id="262" r:id="rId30"/>
    <p:sldId id="260" r:id="rId31"/>
    <p:sldId id="261" r:id="rId32"/>
    <p:sldId id="307" r:id="rId33"/>
    <p:sldId id="2076136266" r:id="rId34"/>
    <p:sldId id="270" r:id="rId35"/>
    <p:sldId id="268" r:id="rId36"/>
    <p:sldId id="2076136279" r:id="rId37"/>
    <p:sldId id="300" r:id="rId38"/>
    <p:sldId id="2076136281"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98" autoAdjust="0"/>
  </p:normalViewPr>
  <p:slideViewPr>
    <p:cSldViewPr snapToGrid="0">
      <p:cViewPr varScale="1">
        <p:scale>
          <a:sx n="82" d="100"/>
          <a:sy n="82"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6">
    <p:pos x="6000" y="0"/>
    <p:text>-Karthikeyan Kalaichelvan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1" Type="http://schemas.openxmlformats.org/officeDocument/2006/relationships/hyperlink" Target="http://aka.ms/mlnet-modelbuilder"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1" Type="http://schemas.openxmlformats.org/officeDocument/2006/relationships/hyperlink" Target="http://aka.ms/mlnet-modelbuilder"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AABF3-17FB-44CA-A60B-4E6B61361B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1BD0E10-B510-4C1F-B358-B36CA972E56C}">
      <dgm:prSet/>
      <dgm:spPr/>
      <dgm:t>
        <a:bodyPr/>
        <a:lstStyle/>
        <a:p>
          <a:r>
            <a:rPr lang="en-US" dirty="0"/>
            <a:t>Visual Studio 2017 15.9.12 or later - For </a:t>
          </a:r>
          <a:r>
            <a:rPr lang="en-US" dirty="0" err="1"/>
            <a:t>ML.Net</a:t>
          </a:r>
          <a:r>
            <a:rPr lang="en-US" dirty="0"/>
            <a:t> Auto ML with </a:t>
          </a:r>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Model Builder</a:t>
          </a:r>
          <a:endParaRPr lang="en-US" dirty="0">
            <a:solidFill>
              <a:schemeClr val="bg1"/>
            </a:solidFill>
          </a:endParaRPr>
        </a:p>
      </dgm:t>
    </dgm:pt>
    <dgm:pt modelId="{ABEB1905-51DA-4333-B493-EDBA7ED802EB}" type="parTrans" cxnId="{75B65BE3-EBD7-48C0-ADC2-A5E8843A4B1D}">
      <dgm:prSet/>
      <dgm:spPr/>
      <dgm:t>
        <a:bodyPr/>
        <a:lstStyle/>
        <a:p>
          <a:endParaRPr lang="en-US"/>
        </a:p>
      </dgm:t>
    </dgm:pt>
    <dgm:pt modelId="{6EA0428A-5CE1-448A-84D1-3A2937906AA7}" type="sibTrans" cxnId="{75B65BE3-EBD7-48C0-ADC2-A5E8843A4B1D}">
      <dgm:prSet/>
      <dgm:spPr/>
      <dgm:t>
        <a:bodyPr/>
        <a:lstStyle/>
        <a:p>
          <a:endParaRPr lang="en-US"/>
        </a:p>
      </dgm:t>
    </dgm:pt>
    <dgm:pt modelId="{DF9642D8-0B83-4316-8735-2BEA449B7646}">
      <dgm:prSet/>
      <dgm:spPr/>
      <dgm:t>
        <a:bodyPr/>
        <a:lstStyle/>
        <a:p>
          <a:r>
            <a:rPr lang="en-US" dirty="0"/>
            <a:t>Bold BI</a:t>
          </a:r>
        </a:p>
      </dgm:t>
    </dgm:pt>
    <dgm:pt modelId="{5063A654-4E07-4755-9EDE-8A48C3B9759F}" type="parTrans" cxnId="{AA0A4128-867F-453C-BC05-BB5751729167}">
      <dgm:prSet/>
      <dgm:spPr/>
      <dgm:t>
        <a:bodyPr/>
        <a:lstStyle/>
        <a:p>
          <a:endParaRPr lang="en-IN"/>
        </a:p>
      </dgm:t>
    </dgm:pt>
    <dgm:pt modelId="{C0F970F6-C31A-435E-8732-511883E3A3E4}" type="sibTrans" cxnId="{AA0A4128-867F-453C-BC05-BB5751729167}">
      <dgm:prSet/>
      <dgm:spPr/>
      <dgm:t>
        <a:bodyPr/>
        <a:lstStyle/>
        <a:p>
          <a:endParaRPr lang="en-IN"/>
        </a:p>
      </dgm:t>
    </dgm:pt>
    <dgm:pt modelId="{FDFEEADD-799C-4C08-8997-03A033EC74B6}" type="pres">
      <dgm:prSet presAssocID="{E5DAABF3-17FB-44CA-A60B-4E6B61361B30}" presName="linear" presStyleCnt="0">
        <dgm:presLayoutVars>
          <dgm:animLvl val="lvl"/>
          <dgm:resizeHandles val="exact"/>
        </dgm:presLayoutVars>
      </dgm:prSet>
      <dgm:spPr/>
    </dgm:pt>
    <dgm:pt modelId="{60451AF1-D6DA-4FA5-B79A-DFAFD465F5DF}" type="pres">
      <dgm:prSet presAssocID="{A1BD0E10-B510-4C1F-B358-B36CA972E56C}" presName="parentText" presStyleLbl="node1" presStyleIdx="0" presStyleCnt="2">
        <dgm:presLayoutVars>
          <dgm:chMax val="0"/>
          <dgm:bulletEnabled val="1"/>
        </dgm:presLayoutVars>
      </dgm:prSet>
      <dgm:spPr/>
    </dgm:pt>
    <dgm:pt modelId="{EE007F4D-452D-43F8-AB51-CE2C3036157D}" type="pres">
      <dgm:prSet presAssocID="{6EA0428A-5CE1-448A-84D1-3A2937906AA7}" presName="spacer" presStyleCnt="0"/>
      <dgm:spPr/>
    </dgm:pt>
    <dgm:pt modelId="{80B87F24-4CB3-44FE-82F9-611D600F5304}" type="pres">
      <dgm:prSet presAssocID="{DF9642D8-0B83-4316-8735-2BEA449B7646}" presName="parentText" presStyleLbl="node1" presStyleIdx="1" presStyleCnt="2">
        <dgm:presLayoutVars>
          <dgm:chMax val="0"/>
          <dgm:bulletEnabled val="1"/>
        </dgm:presLayoutVars>
      </dgm:prSet>
      <dgm:spPr/>
    </dgm:pt>
  </dgm:ptLst>
  <dgm:cxnLst>
    <dgm:cxn modelId="{AA0A4128-867F-453C-BC05-BB5751729167}" srcId="{E5DAABF3-17FB-44CA-A60B-4E6B61361B30}" destId="{DF9642D8-0B83-4316-8735-2BEA449B7646}" srcOrd="1" destOrd="0" parTransId="{5063A654-4E07-4755-9EDE-8A48C3B9759F}" sibTransId="{C0F970F6-C31A-435E-8732-511883E3A3E4}"/>
    <dgm:cxn modelId="{49E55C35-7D70-4C0F-9EBA-80BF8E8843DF}" type="presOf" srcId="{A1BD0E10-B510-4C1F-B358-B36CA972E56C}" destId="{60451AF1-D6DA-4FA5-B79A-DFAFD465F5DF}" srcOrd="0" destOrd="0" presId="urn:microsoft.com/office/officeart/2005/8/layout/vList2"/>
    <dgm:cxn modelId="{FD3C7865-F1B8-4026-A155-59C49D81847C}" type="presOf" srcId="{E5DAABF3-17FB-44CA-A60B-4E6B61361B30}" destId="{FDFEEADD-799C-4C08-8997-03A033EC74B6}" srcOrd="0" destOrd="0" presId="urn:microsoft.com/office/officeart/2005/8/layout/vList2"/>
    <dgm:cxn modelId="{C698E1AC-A55B-4C43-8616-A90916DF613B}" type="presOf" srcId="{DF9642D8-0B83-4316-8735-2BEA449B7646}" destId="{80B87F24-4CB3-44FE-82F9-611D600F5304}" srcOrd="0" destOrd="0" presId="urn:microsoft.com/office/officeart/2005/8/layout/vList2"/>
    <dgm:cxn modelId="{75B65BE3-EBD7-48C0-ADC2-A5E8843A4B1D}" srcId="{E5DAABF3-17FB-44CA-A60B-4E6B61361B30}" destId="{A1BD0E10-B510-4C1F-B358-B36CA972E56C}" srcOrd="0" destOrd="0" parTransId="{ABEB1905-51DA-4333-B493-EDBA7ED802EB}" sibTransId="{6EA0428A-5CE1-448A-84D1-3A2937906AA7}"/>
    <dgm:cxn modelId="{E589A927-166A-4110-844F-4A706480903A}" type="presParOf" srcId="{FDFEEADD-799C-4C08-8997-03A033EC74B6}" destId="{60451AF1-D6DA-4FA5-B79A-DFAFD465F5DF}" srcOrd="0" destOrd="0" presId="urn:microsoft.com/office/officeart/2005/8/layout/vList2"/>
    <dgm:cxn modelId="{D8A2BB14-FFCE-4D50-A581-C2809BBC4445}" type="presParOf" srcId="{FDFEEADD-799C-4C08-8997-03A033EC74B6}" destId="{EE007F4D-452D-43F8-AB51-CE2C3036157D}" srcOrd="1" destOrd="0" presId="urn:microsoft.com/office/officeart/2005/8/layout/vList2"/>
    <dgm:cxn modelId="{70254D76-DAF8-4D64-B5C3-D08E3B48C447}" type="presParOf" srcId="{FDFEEADD-799C-4C08-8997-03A033EC74B6}" destId="{80B87F24-4CB3-44FE-82F9-611D600F530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C0200A-99D7-41DA-BF54-CDB1E1CBD3DE}">
      <dgm:prSet/>
      <dgm:spPr/>
      <dgm:t>
        <a:bodyPr/>
        <a:lstStyle/>
        <a:p>
          <a:pPr>
            <a:lnSpc>
              <a:spcPct val="100000"/>
            </a:lnSpc>
          </a:pPr>
          <a:r>
            <a:rPr lang="en-US"/>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pPr>
            <a:lnSpc>
              <a:spcPct val="100000"/>
            </a:lnSpc>
          </a:pPr>
          <a:r>
            <a:rPr lang="en-US"/>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pPr>
            <a:lnSpc>
              <a:spcPct val="100000"/>
            </a:lnSpc>
          </a:pPr>
          <a:r>
            <a:rPr lang="en-US"/>
            <a:t>Elasticity both for Storage and Processing.</a:t>
          </a:r>
        </a:p>
      </dgm:t>
    </dgm:pt>
    <dgm:pt modelId="{62A13952-D429-48E9-9ABE-704638D717FF}" type="parTrans" cxnId="{22046BEE-CD2F-46AC-87B0-C809205DCDEE}">
      <dgm:prSet/>
      <dgm:spPr/>
      <dgm:t>
        <a:bodyPr/>
        <a:lstStyle/>
        <a:p>
          <a:endParaRPr lang="en-US"/>
        </a:p>
      </dgm:t>
    </dgm:pt>
    <dgm:pt modelId="{5F1A41B5-4B3C-4B23-8CB7-A3AE8B4F46A4}" type="sib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D4757C-CBB5-47DE-AEFD-1FC6228E3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7A2234-50C7-4E94-B3C2-F3260DFDCD14}">
      <dgm:prSet/>
      <dgm:spPr/>
      <dgm:t>
        <a:bodyPr/>
        <a:lstStyle/>
        <a:p>
          <a:r>
            <a:rPr lang="en-IN" b="1" dirty="0"/>
            <a:t>Storage</a:t>
          </a:r>
          <a:r>
            <a:rPr lang="en-IN" dirty="0"/>
            <a:t> – HDFS –&gt; Azure Data Lake...</a:t>
          </a:r>
          <a:endParaRPr lang="en-US" dirty="0"/>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dirty="0"/>
            <a:t>Processing</a:t>
          </a:r>
          <a:r>
            <a:rPr lang="en-IN" dirty="0"/>
            <a:t> – Map Reduce –&gt; Azure Kubernetes cluster, Azure Synapse Analytics, Azure Databricks...</a:t>
          </a:r>
          <a:endParaRPr lang="en-US" dirty="0"/>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r>
            <a:rPr lang="en-IN"/>
            <a:t>-&gt; Create as you go via Automation scripts (Powershell, Ansible). That too Synapse take care of resource computation by itself “server as service”.</a:t>
          </a:r>
          <a:endParaRPr lang="en-US"/>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BDCE0B9C-7A3F-48C0-BEC4-0A4D9E514B3D}" type="pres">
      <dgm:prSet presAssocID="{C4D4757C-CBB5-47DE-AEFD-1FC6228E3CC0}" presName="root" presStyleCnt="0">
        <dgm:presLayoutVars>
          <dgm:dir/>
          <dgm:resizeHandles val="exact"/>
        </dgm:presLayoutVars>
      </dgm:prSet>
      <dgm:spPr/>
    </dgm:pt>
    <dgm:pt modelId="{A725A2A3-8ADC-4507-9EDB-6F514BC7DE1D}" type="pres">
      <dgm:prSet presAssocID="{D17A2234-50C7-4E94-B3C2-F3260DFDCD14}" presName="compNode" presStyleCnt="0"/>
      <dgm:spPr/>
    </dgm:pt>
    <dgm:pt modelId="{9C4DA485-7E9C-4C97-AAE6-76DA2AF6D36D}" type="pres">
      <dgm:prSet presAssocID="{D17A2234-50C7-4E94-B3C2-F3260DFDCD14}" presName="bgRect" presStyleLbl="bgShp" presStyleIdx="0" presStyleCnt="3"/>
      <dgm:spPr/>
    </dgm:pt>
    <dgm:pt modelId="{EBC88E6C-906D-4A6C-A5F1-BCE349DC74B8}" type="pres">
      <dgm:prSet presAssocID="{D17A2234-50C7-4E94-B3C2-F3260DFDC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45DAEF-81C5-4815-AE31-0F27B9F44FD9}" type="pres">
      <dgm:prSet presAssocID="{D17A2234-50C7-4E94-B3C2-F3260DFDCD14}" presName="spaceRect" presStyleCnt="0"/>
      <dgm:spPr/>
    </dgm:pt>
    <dgm:pt modelId="{0FBA301D-99F0-4F20-81A1-3121E270FF1F}" type="pres">
      <dgm:prSet presAssocID="{D17A2234-50C7-4E94-B3C2-F3260DFDCD14}" presName="parTx" presStyleLbl="revTx" presStyleIdx="0" presStyleCnt="3">
        <dgm:presLayoutVars>
          <dgm:chMax val="0"/>
          <dgm:chPref val="0"/>
        </dgm:presLayoutVars>
      </dgm:prSet>
      <dgm:spPr/>
    </dgm:pt>
    <dgm:pt modelId="{3A733765-BE79-4D1C-8EA7-B606E0452821}" type="pres">
      <dgm:prSet presAssocID="{780780AD-0188-4063-BBA0-7358CD06811D}" presName="sibTrans" presStyleCnt="0"/>
      <dgm:spPr/>
    </dgm:pt>
    <dgm:pt modelId="{28D2EDFD-CC44-4E3B-AB3D-697CB2A53E24}" type="pres">
      <dgm:prSet presAssocID="{22166F08-351F-4F8B-B7C9-18956F68B7AE}" presName="compNode" presStyleCnt="0"/>
      <dgm:spPr/>
    </dgm:pt>
    <dgm:pt modelId="{471AEF96-5A15-45EC-B37C-185E5BB7B4A7}" type="pres">
      <dgm:prSet presAssocID="{22166F08-351F-4F8B-B7C9-18956F68B7AE}" presName="bgRect" presStyleLbl="bgShp" presStyleIdx="1" presStyleCnt="3"/>
      <dgm:spPr/>
    </dgm:pt>
    <dgm:pt modelId="{C4EA8D9E-F8A1-43AF-A701-11CAE7F2B5BF}" type="pres">
      <dgm:prSet presAssocID="{22166F08-351F-4F8B-B7C9-18956F68B7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740484A-FCF6-4F0A-9F74-CF8FF89A87B6}" type="pres">
      <dgm:prSet presAssocID="{22166F08-351F-4F8B-B7C9-18956F68B7AE}" presName="spaceRect" presStyleCnt="0"/>
      <dgm:spPr/>
    </dgm:pt>
    <dgm:pt modelId="{A16180CD-179B-4F30-A375-B552F6239058}" type="pres">
      <dgm:prSet presAssocID="{22166F08-351F-4F8B-B7C9-18956F68B7AE}" presName="parTx" presStyleLbl="revTx" presStyleIdx="1" presStyleCnt="3">
        <dgm:presLayoutVars>
          <dgm:chMax val="0"/>
          <dgm:chPref val="0"/>
        </dgm:presLayoutVars>
      </dgm:prSet>
      <dgm:spPr/>
    </dgm:pt>
    <dgm:pt modelId="{55643A92-A3EA-43E0-A332-2A0781749967}" type="pres">
      <dgm:prSet presAssocID="{3D38FA08-C5B1-4A2D-BECA-D247E74AAF89}" presName="sibTrans" presStyleCnt="0"/>
      <dgm:spPr/>
    </dgm:pt>
    <dgm:pt modelId="{3B1C58B3-146C-4B1E-AA9E-375624880F26}" type="pres">
      <dgm:prSet presAssocID="{05D15A88-6683-4475-90D2-A5EAAD1BE317}" presName="compNode" presStyleCnt="0"/>
      <dgm:spPr/>
    </dgm:pt>
    <dgm:pt modelId="{64151A37-2B89-45C8-89AD-4F8EF4EFA22A}" type="pres">
      <dgm:prSet presAssocID="{05D15A88-6683-4475-90D2-A5EAAD1BE317}" presName="bgRect" presStyleLbl="bgShp" presStyleIdx="2" presStyleCnt="3"/>
      <dgm:spPr/>
    </dgm:pt>
    <dgm:pt modelId="{077DBE32-AC21-413C-991A-D9736FD857BD}" type="pres">
      <dgm:prSet presAssocID="{05D15A88-6683-4475-90D2-A5EAAD1BE3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8A615D7-A04B-4255-A369-C49D3C7EA359}" type="pres">
      <dgm:prSet presAssocID="{05D15A88-6683-4475-90D2-A5EAAD1BE317}" presName="spaceRect" presStyleCnt="0"/>
      <dgm:spPr/>
    </dgm:pt>
    <dgm:pt modelId="{C7C66610-C0C6-433C-8C44-48305110259E}" type="pres">
      <dgm:prSet presAssocID="{05D15A88-6683-4475-90D2-A5EAAD1BE317}" presName="parTx" presStyleLbl="revTx" presStyleIdx="2" presStyleCnt="3">
        <dgm:presLayoutVars>
          <dgm:chMax val="0"/>
          <dgm:chPref val="0"/>
        </dgm:presLayoutVars>
      </dgm:prSet>
      <dgm:spPr/>
    </dgm:pt>
  </dgm:ptLst>
  <dgm:cxnLst>
    <dgm:cxn modelId="{2EFABE10-4B99-4983-9574-A56E90E4FC5A}" srcId="{C4D4757C-CBB5-47DE-AEFD-1FC6228E3CC0}" destId="{05D15A88-6683-4475-90D2-A5EAAD1BE317}" srcOrd="2" destOrd="0" parTransId="{0D36FA06-F365-401B-B2AD-D2B70BE4C777}" sibTransId="{760BEAF6-426E-4C73-BE54-C48499C2EC76}"/>
    <dgm:cxn modelId="{0E9EA216-9CDF-4E7F-9E79-1F931203D01B}" type="presOf" srcId="{22166F08-351F-4F8B-B7C9-18956F68B7AE}" destId="{A16180CD-179B-4F30-A375-B552F6239058}" srcOrd="0" destOrd="0" presId="urn:microsoft.com/office/officeart/2018/2/layout/IconVerticalSolid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A6FBFF84-1414-42BB-B635-D36D6EDAEDDA}" type="presOf" srcId="{05D15A88-6683-4475-90D2-A5EAAD1BE317}" destId="{C7C66610-C0C6-433C-8C44-48305110259E}" srcOrd="0" destOrd="0" presId="urn:microsoft.com/office/officeart/2018/2/layout/IconVerticalSolidList"/>
    <dgm:cxn modelId="{F8C493C8-C897-4D54-9839-50E6FF856801}" type="presOf" srcId="{D17A2234-50C7-4E94-B3C2-F3260DFDCD14}" destId="{0FBA301D-99F0-4F20-81A1-3121E270FF1F}" srcOrd="0" destOrd="0" presId="urn:microsoft.com/office/officeart/2018/2/layout/IconVerticalSolidList"/>
    <dgm:cxn modelId="{C037E3D8-6450-4E0D-9861-2016CC1DE6E8}" type="presOf" srcId="{C4D4757C-CBB5-47DE-AEFD-1FC6228E3CC0}" destId="{BDCE0B9C-7A3F-48C0-BEC4-0A4D9E514B3D}" srcOrd="0" destOrd="0" presId="urn:microsoft.com/office/officeart/2018/2/layout/IconVerticalSolidList"/>
    <dgm:cxn modelId="{C8142B3B-7E5C-408C-B912-F963D5A1CBA5}" type="presParOf" srcId="{BDCE0B9C-7A3F-48C0-BEC4-0A4D9E514B3D}" destId="{A725A2A3-8ADC-4507-9EDB-6F514BC7DE1D}" srcOrd="0" destOrd="0" presId="urn:microsoft.com/office/officeart/2018/2/layout/IconVerticalSolidList"/>
    <dgm:cxn modelId="{4F4ED731-C9B7-45FF-B3AF-9F72FCB12F82}" type="presParOf" srcId="{A725A2A3-8ADC-4507-9EDB-6F514BC7DE1D}" destId="{9C4DA485-7E9C-4C97-AAE6-76DA2AF6D36D}" srcOrd="0" destOrd="0" presId="urn:microsoft.com/office/officeart/2018/2/layout/IconVerticalSolidList"/>
    <dgm:cxn modelId="{BCC9DC14-46E2-4795-B615-FD5BB8231120}" type="presParOf" srcId="{A725A2A3-8ADC-4507-9EDB-6F514BC7DE1D}" destId="{EBC88E6C-906D-4A6C-A5F1-BCE349DC74B8}" srcOrd="1" destOrd="0" presId="urn:microsoft.com/office/officeart/2018/2/layout/IconVerticalSolidList"/>
    <dgm:cxn modelId="{75682DBD-B699-409C-B8B0-4F284D38F00E}" type="presParOf" srcId="{A725A2A3-8ADC-4507-9EDB-6F514BC7DE1D}" destId="{3745DAEF-81C5-4815-AE31-0F27B9F44FD9}" srcOrd="2" destOrd="0" presId="urn:microsoft.com/office/officeart/2018/2/layout/IconVerticalSolidList"/>
    <dgm:cxn modelId="{1E1FEA73-92E8-4FD4-84B6-06406538299E}" type="presParOf" srcId="{A725A2A3-8ADC-4507-9EDB-6F514BC7DE1D}" destId="{0FBA301D-99F0-4F20-81A1-3121E270FF1F}" srcOrd="3" destOrd="0" presId="urn:microsoft.com/office/officeart/2018/2/layout/IconVerticalSolidList"/>
    <dgm:cxn modelId="{59DAE189-A9F1-4EA0-8E56-655AAB88BC4D}" type="presParOf" srcId="{BDCE0B9C-7A3F-48C0-BEC4-0A4D9E514B3D}" destId="{3A733765-BE79-4D1C-8EA7-B606E0452821}" srcOrd="1" destOrd="0" presId="urn:microsoft.com/office/officeart/2018/2/layout/IconVerticalSolidList"/>
    <dgm:cxn modelId="{AA8C195D-F139-463F-91D9-E29056ECC20D}" type="presParOf" srcId="{BDCE0B9C-7A3F-48C0-BEC4-0A4D9E514B3D}" destId="{28D2EDFD-CC44-4E3B-AB3D-697CB2A53E24}" srcOrd="2" destOrd="0" presId="urn:microsoft.com/office/officeart/2018/2/layout/IconVerticalSolidList"/>
    <dgm:cxn modelId="{6C02F467-85BC-4040-BDD3-C5DFDD6B0048}" type="presParOf" srcId="{28D2EDFD-CC44-4E3B-AB3D-697CB2A53E24}" destId="{471AEF96-5A15-45EC-B37C-185E5BB7B4A7}" srcOrd="0" destOrd="0" presId="urn:microsoft.com/office/officeart/2018/2/layout/IconVerticalSolidList"/>
    <dgm:cxn modelId="{AF004E40-8E54-4F27-BADD-576E8E748F54}" type="presParOf" srcId="{28D2EDFD-CC44-4E3B-AB3D-697CB2A53E24}" destId="{C4EA8D9E-F8A1-43AF-A701-11CAE7F2B5BF}" srcOrd="1" destOrd="0" presId="urn:microsoft.com/office/officeart/2018/2/layout/IconVerticalSolidList"/>
    <dgm:cxn modelId="{0DA07160-695B-407B-8524-803C3A4B67DA}" type="presParOf" srcId="{28D2EDFD-CC44-4E3B-AB3D-697CB2A53E24}" destId="{9740484A-FCF6-4F0A-9F74-CF8FF89A87B6}" srcOrd="2" destOrd="0" presId="urn:microsoft.com/office/officeart/2018/2/layout/IconVerticalSolidList"/>
    <dgm:cxn modelId="{53ED3F22-FA63-4C71-B03F-1F5A1ED1B369}" type="presParOf" srcId="{28D2EDFD-CC44-4E3B-AB3D-697CB2A53E24}" destId="{A16180CD-179B-4F30-A375-B552F6239058}" srcOrd="3" destOrd="0" presId="urn:microsoft.com/office/officeart/2018/2/layout/IconVerticalSolidList"/>
    <dgm:cxn modelId="{253B6366-3E9C-4132-AC95-DAEE1776BCB3}" type="presParOf" srcId="{BDCE0B9C-7A3F-48C0-BEC4-0A4D9E514B3D}" destId="{55643A92-A3EA-43E0-A332-2A0781749967}" srcOrd="3" destOrd="0" presId="urn:microsoft.com/office/officeart/2018/2/layout/IconVerticalSolidList"/>
    <dgm:cxn modelId="{3AE8597D-6C92-4A38-9167-5D9B67FA0C8F}" type="presParOf" srcId="{BDCE0B9C-7A3F-48C0-BEC4-0A4D9E514B3D}" destId="{3B1C58B3-146C-4B1E-AA9E-375624880F26}" srcOrd="4" destOrd="0" presId="urn:microsoft.com/office/officeart/2018/2/layout/IconVerticalSolidList"/>
    <dgm:cxn modelId="{78830853-390D-43F6-A3E8-FDBFBBDFC3F7}" type="presParOf" srcId="{3B1C58B3-146C-4B1E-AA9E-375624880F26}" destId="{64151A37-2B89-45C8-89AD-4F8EF4EFA22A}" srcOrd="0" destOrd="0" presId="urn:microsoft.com/office/officeart/2018/2/layout/IconVerticalSolidList"/>
    <dgm:cxn modelId="{9094E2F5-D4A1-4B8E-8406-BADC7BB56ED6}" type="presParOf" srcId="{3B1C58B3-146C-4B1E-AA9E-375624880F26}" destId="{077DBE32-AC21-413C-991A-D9736FD857BD}" srcOrd="1" destOrd="0" presId="urn:microsoft.com/office/officeart/2018/2/layout/IconVerticalSolidList"/>
    <dgm:cxn modelId="{2E87AD9F-979B-4DE6-B7F0-BC966C718BFD}" type="presParOf" srcId="{3B1C58B3-146C-4B1E-AA9E-375624880F26}" destId="{B8A615D7-A04B-4255-A369-C49D3C7EA359}" srcOrd="2" destOrd="0" presId="urn:microsoft.com/office/officeart/2018/2/layout/IconVerticalSolidList"/>
    <dgm:cxn modelId="{F1EB49FF-A9A6-4C82-9A4B-9BC611C388EE}" type="presParOf" srcId="{3B1C58B3-146C-4B1E-AA9E-375624880F26}" destId="{C7C66610-C0C6-433C-8C44-4830511025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89CD5F-26A2-487C-B470-815DFA51DB21}">
      <dgm:prSet/>
      <dgm:spPr/>
      <dgm:t>
        <a:bodyPr/>
        <a:lstStyle/>
        <a:p>
          <a:r>
            <a:rPr lang="en-US"/>
            <a:t>Looking for patterns in Data</a:t>
          </a:r>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624191F5-CE1E-4AFB-82F4-9F96474CCE25}">
      <dgm:prSet/>
      <dgm:spPr/>
      <dgm:t>
        <a:bodyPr/>
        <a:lstStyle/>
        <a:p>
          <a:r>
            <a:rPr lang="en-US" dirty="0"/>
            <a:t>Generate Code</a:t>
          </a:r>
        </a:p>
      </dgm:t>
    </dgm:pt>
    <dgm:pt modelId="{357969B8-43CF-446F-86FE-B55652C1CB46}" type="parTrans" cxnId="{57FF6774-968A-45C1-8BA6-E5D40B9399A8}">
      <dgm:prSet/>
      <dgm:spPr/>
      <dgm:t>
        <a:bodyPr/>
        <a:lstStyle/>
        <a:p>
          <a:endParaRPr lang="en-US"/>
        </a:p>
      </dgm:t>
    </dgm:pt>
    <dgm:pt modelId="{8812786E-CC45-42EF-B80F-3FB2AA1BF20D}" type="sibTrans" cxnId="{57FF6774-968A-45C1-8BA6-E5D40B9399A8}">
      <dgm:prSet/>
      <dgm:spPr/>
      <dgm:t>
        <a:bodyPr/>
        <a:lstStyle/>
        <a:p>
          <a:endParaRPr lang="en-US"/>
        </a:p>
      </dgm:t>
    </dgm:pt>
    <dgm:pt modelId="{5545EDFF-1BFC-43EE-A8A6-B5FC89D08C3C}">
      <dgm:prSet/>
      <dgm:spPr/>
      <dgm:t>
        <a:bodyPr/>
        <a:lstStyle/>
        <a:p>
          <a:r>
            <a:rPr lang="en-US"/>
            <a:t>Recognize those pattern in new Data</a:t>
          </a:r>
        </a:p>
      </dgm:t>
    </dgm:pt>
    <dgm:pt modelId="{B39F95F0-586B-4E44-BA5E-882519008B2F}" type="parTrans" cxnId="{19B1353E-57F8-4CC1-99BA-A387891CBB1F}">
      <dgm:prSet/>
      <dgm:spPr/>
      <dgm:t>
        <a:bodyPr/>
        <a:lstStyle/>
        <a:p>
          <a:endParaRPr lang="en-US"/>
        </a:p>
      </dgm:t>
    </dgm:pt>
    <dgm:pt modelId="{8E4D5C17-CCAB-4225-8687-3DA53206DE94}" type="sib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3"/>
      <dgm:spPr/>
    </dgm:pt>
    <dgm:pt modelId="{9CFDA691-DD0D-4A99-9584-7BA1FD34574E}" type="pres">
      <dgm:prSet presAssocID="{8389CD5F-26A2-487C-B470-815DFA51DB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3">
        <dgm:presLayoutVars>
          <dgm:chMax val="0"/>
          <dgm:chPref val="0"/>
        </dgm:presLayoutVars>
      </dgm:prSet>
      <dgm:spPr/>
    </dgm:pt>
    <dgm:pt modelId="{48893ACA-8051-4E8E-9E13-ABF581B7C372}" type="pres">
      <dgm:prSet presAssocID="{8A16D71F-5EAD-462A-87CD-8CD9174E08CB}" presName="sibTrans" presStyleCnt="0"/>
      <dgm:spPr/>
    </dgm:pt>
    <dgm:pt modelId="{D2D5FD87-2036-470A-A2ED-CC8D7E57F89B}" type="pres">
      <dgm:prSet presAssocID="{624191F5-CE1E-4AFB-82F4-9F96474CCE25}" presName="compNode" presStyleCnt="0"/>
      <dgm:spPr/>
    </dgm:pt>
    <dgm:pt modelId="{13225FF3-DB4D-4603-8C1D-1C50186F2C0D}" type="pres">
      <dgm:prSet presAssocID="{624191F5-CE1E-4AFB-82F4-9F96474CCE25}" presName="bgRect" presStyleLbl="bgShp" presStyleIdx="1" presStyleCnt="3"/>
      <dgm:spPr/>
    </dgm:pt>
    <dgm:pt modelId="{0EB71079-FA5D-4ED7-9799-7494671432C4}" type="pres">
      <dgm:prSet presAssocID="{624191F5-CE1E-4AFB-82F4-9F96474CCE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F7443ECD-9D8F-44F7-BE71-5F6549779CCC}" type="pres">
      <dgm:prSet presAssocID="{624191F5-CE1E-4AFB-82F4-9F96474CCE25}" presName="spaceRect" presStyleCnt="0"/>
      <dgm:spPr/>
    </dgm:pt>
    <dgm:pt modelId="{CDC92C99-F0C4-4488-8402-AEF3B3BD8A86}" type="pres">
      <dgm:prSet presAssocID="{624191F5-CE1E-4AFB-82F4-9F96474CCE25}" presName="parTx" presStyleLbl="revTx" presStyleIdx="1" presStyleCnt="3">
        <dgm:presLayoutVars>
          <dgm:chMax val="0"/>
          <dgm:chPref val="0"/>
        </dgm:presLayoutVars>
      </dgm:prSet>
      <dgm:spPr/>
    </dgm:pt>
    <dgm:pt modelId="{23881CAE-F481-4F2E-B9A1-70CAA4F4EF94}" type="pres">
      <dgm:prSet presAssocID="{8812786E-CC45-42EF-B80F-3FB2AA1BF20D}"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2" presStyleCnt="3"/>
      <dgm:spPr/>
    </dgm:pt>
    <dgm:pt modelId="{3C16EE66-9F53-4DAD-A199-A4666D9F2038}" type="pres">
      <dgm:prSet presAssocID="{5545EDFF-1BFC-43EE-A8A6-B5FC89D08C3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2" presStyleCnt="3">
        <dgm:presLayoutVars>
          <dgm:chMax val="0"/>
          <dgm:chPref val="0"/>
        </dgm:presLayoutVars>
      </dgm:prSet>
      <dgm:spPr/>
    </dgm:pt>
  </dgm:ptLst>
  <dgm:cxnLst>
    <dgm:cxn modelId="{19B1353E-57F8-4CC1-99BA-A387891CBB1F}" srcId="{570BEA83-A6D9-4FCB-9C9E-DF0F1E357237}" destId="{5545EDFF-1BFC-43EE-A8A6-B5FC89D08C3C}" srcOrd="2" destOrd="0" parTransId="{B39F95F0-586B-4E44-BA5E-882519008B2F}" sibTransId="{8E4D5C17-CCAB-4225-8687-3DA53206DE94}"/>
    <dgm:cxn modelId="{57FF6774-968A-45C1-8BA6-E5D40B9399A8}" srcId="{570BEA83-A6D9-4FCB-9C9E-DF0F1E357237}" destId="{624191F5-CE1E-4AFB-82F4-9F96474CCE25}" srcOrd="1" destOrd="0" parTransId="{357969B8-43CF-446F-86FE-B55652C1CB46}" sibTransId="{8812786E-CC45-42EF-B80F-3FB2AA1BF20D}"/>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7AAE25C2-2EF3-40A1-89BD-1130CF879642}" type="presOf" srcId="{624191F5-CE1E-4AFB-82F4-9F96474CCE25}" destId="{CDC92C99-F0C4-4488-8402-AEF3B3BD8A86}"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A43E687A-FB8E-4300-95BD-D8E2601DC88B}" type="presParOf" srcId="{9A5EEDC7-1621-4A04-8549-A2D08D3ED6BD}" destId="{D2D5FD87-2036-470A-A2ED-CC8D7E57F89B}" srcOrd="2" destOrd="0" presId="urn:microsoft.com/office/officeart/2018/2/layout/IconVerticalSolidList"/>
    <dgm:cxn modelId="{3F50DF21-AC1F-4DEC-BFD6-4620576FFE84}" type="presParOf" srcId="{D2D5FD87-2036-470A-A2ED-CC8D7E57F89B}" destId="{13225FF3-DB4D-4603-8C1D-1C50186F2C0D}" srcOrd="0" destOrd="0" presId="urn:microsoft.com/office/officeart/2018/2/layout/IconVerticalSolidList"/>
    <dgm:cxn modelId="{449A10A9-61EC-43F3-9F9D-2BBF1F67A810}" type="presParOf" srcId="{D2D5FD87-2036-470A-A2ED-CC8D7E57F89B}" destId="{0EB71079-FA5D-4ED7-9799-7494671432C4}" srcOrd="1" destOrd="0" presId="urn:microsoft.com/office/officeart/2018/2/layout/IconVerticalSolidList"/>
    <dgm:cxn modelId="{1B982707-CDD8-4169-B781-468F4D1D892E}" type="presParOf" srcId="{D2D5FD87-2036-470A-A2ED-CC8D7E57F89B}" destId="{F7443ECD-9D8F-44F7-BE71-5F6549779CCC}" srcOrd="2" destOrd="0" presId="urn:microsoft.com/office/officeart/2018/2/layout/IconVerticalSolidList"/>
    <dgm:cxn modelId="{2C6C40DA-4C0E-4F2B-B5A1-B0F8CCFBFD9B}" type="presParOf" srcId="{D2D5FD87-2036-470A-A2ED-CC8D7E57F89B}" destId="{CDC92C99-F0C4-4488-8402-AEF3B3BD8A86}" srcOrd="3" destOrd="0" presId="urn:microsoft.com/office/officeart/2018/2/layout/IconVerticalSolidList"/>
    <dgm:cxn modelId="{91BABE5B-1219-4B87-AC73-ADA1FA08A617}" type="presParOf" srcId="{9A5EEDC7-1621-4A04-8549-A2D08D3ED6BD}" destId="{23881CAE-F481-4F2E-B9A1-70CAA4F4EF94}" srcOrd="3" destOrd="0" presId="urn:microsoft.com/office/officeart/2018/2/layout/IconVerticalSolidList"/>
    <dgm:cxn modelId="{D3FC1AD3-4AFC-4C0D-8EA5-7C77C029DBEE}" type="presParOf" srcId="{9A5EEDC7-1621-4A04-8549-A2D08D3ED6BD}" destId="{6CFBC47C-600F-449D-9C78-27331D0F1DFA}" srcOrd="4"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F85BE-6638-40E2-B2D9-27D1F03B1B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500AF9-800F-4285-AA80-38BB4E5DB667}">
      <dgm:prSet/>
      <dgm:spPr/>
      <dgm:t>
        <a:bodyPr/>
        <a:lstStyle/>
        <a:p>
          <a:pPr>
            <a:lnSpc>
              <a:spcPct val="100000"/>
            </a:lnSpc>
          </a:pPr>
          <a:r>
            <a:rPr lang="en-IN" dirty="0"/>
            <a:t>Business Intelligence tool.</a:t>
          </a:r>
          <a:endParaRPr lang="en-US" dirty="0"/>
        </a:p>
      </dgm:t>
    </dgm:pt>
    <dgm:pt modelId="{D77A8AAA-58C9-4F11-BEFC-6EE8464A6160}" type="parTrans" cxnId="{665ACD3A-0D32-4C32-BB17-29391CCCD754}">
      <dgm:prSet/>
      <dgm:spPr/>
      <dgm:t>
        <a:bodyPr/>
        <a:lstStyle/>
        <a:p>
          <a:endParaRPr lang="en-US"/>
        </a:p>
      </dgm:t>
    </dgm:pt>
    <dgm:pt modelId="{4EB3FDCB-3A5B-4FC0-AFC6-DF92D25AB140}" type="sibTrans" cxnId="{665ACD3A-0D32-4C32-BB17-29391CCCD754}">
      <dgm:prSet/>
      <dgm:spPr/>
      <dgm:t>
        <a:bodyPr/>
        <a:lstStyle/>
        <a:p>
          <a:endParaRPr lang="en-US"/>
        </a:p>
      </dgm:t>
    </dgm:pt>
    <dgm:pt modelId="{644257A8-0AB9-4AB3-AA6F-4A5D6F570BA7}">
      <dgm:prSet/>
      <dgm:spPr/>
      <dgm:t>
        <a:bodyPr/>
        <a:lstStyle/>
        <a:p>
          <a:pPr>
            <a:lnSpc>
              <a:spcPct val="100000"/>
            </a:lnSpc>
          </a:pPr>
          <a:r>
            <a:rPr lang="en-IN"/>
            <a:t>80+ connectors. (SQL, NoSQL, File, Web)</a:t>
          </a:r>
          <a:endParaRPr lang="en-US"/>
        </a:p>
      </dgm:t>
    </dgm:pt>
    <dgm:pt modelId="{6BA574F0-3AF4-442F-A6CC-2FEDD3A32A12}" type="parTrans" cxnId="{9B11DFBB-1154-413F-A969-EA75931AA396}">
      <dgm:prSet/>
      <dgm:spPr/>
      <dgm:t>
        <a:bodyPr/>
        <a:lstStyle/>
        <a:p>
          <a:endParaRPr lang="en-US"/>
        </a:p>
      </dgm:t>
    </dgm:pt>
    <dgm:pt modelId="{DA036CBC-AEA2-43BE-AD5E-2513A37AE0DC}" type="sibTrans" cxnId="{9B11DFBB-1154-413F-A969-EA75931AA396}">
      <dgm:prSet/>
      <dgm:spPr/>
      <dgm:t>
        <a:bodyPr/>
        <a:lstStyle/>
        <a:p>
          <a:endParaRPr lang="en-US"/>
        </a:p>
      </dgm:t>
    </dgm:pt>
    <dgm:pt modelId="{7577E1B0-9470-4D43-8601-D14B07646E4E}">
      <dgm:prSet/>
      <dgm:spPr/>
      <dgm:t>
        <a:bodyPr/>
        <a:lstStyle/>
        <a:p>
          <a:pPr>
            <a:lnSpc>
              <a:spcPct val="100000"/>
            </a:lnSpc>
          </a:pPr>
          <a:r>
            <a:rPr lang="en-IN"/>
            <a:t>Easy drag and drop designer.</a:t>
          </a:r>
          <a:endParaRPr lang="en-US"/>
        </a:p>
      </dgm:t>
    </dgm:pt>
    <dgm:pt modelId="{B9A8EBD6-E69D-4582-9941-2B24D8FF22F5}" type="parTrans" cxnId="{E93BB303-77F7-4F0A-A8B5-84ADE20DA80C}">
      <dgm:prSet/>
      <dgm:spPr/>
      <dgm:t>
        <a:bodyPr/>
        <a:lstStyle/>
        <a:p>
          <a:endParaRPr lang="en-US"/>
        </a:p>
      </dgm:t>
    </dgm:pt>
    <dgm:pt modelId="{FE595904-EEE9-4DFB-BC4F-FB8F032A3BCA}" type="sibTrans" cxnId="{E93BB303-77F7-4F0A-A8B5-84ADE20DA80C}">
      <dgm:prSet/>
      <dgm:spPr/>
      <dgm:t>
        <a:bodyPr/>
        <a:lstStyle/>
        <a:p>
          <a:endParaRPr lang="en-US"/>
        </a:p>
      </dgm:t>
    </dgm:pt>
    <dgm:pt modelId="{F71CB094-3C11-4622-9BC5-802DA78B95F8}">
      <dgm:prSet/>
      <dgm:spPr/>
      <dgm:t>
        <a:bodyPr/>
        <a:lstStyle/>
        <a:p>
          <a:pPr>
            <a:lnSpc>
              <a:spcPct val="100000"/>
            </a:lnSpc>
          </a:pPr>
          <a:r>
            <a:rPr lang="en-IN"/>
            <a:t>Dashboards renderable in Mobile, TV, Large screen displays.</a:t>
          </a:r>
          <a:endParaRPr lang="en-US"/>
        </a:p>
      </dgm:t>
    </dgm:pt>
    <dgm:pt modelId="{847C4455-6163-4649-9F24-7EE8EBAC06BC}" type="parTrans" cxnId="{605E0E82-B05A-484D-9832-FDA24EA61C1C}">
      <dgm:prSet/>
      <dgm:spPr/>
      <dgm:t>
        <a:bodyPr/>
        <a:lstStyle/>
        <a:p>
          <a:endParaRPr lang="en-US"/>
        </a:p>
      </dgm:t>
    </dgm:pt>
    <dgm:pt modelId="{CF5969D6-CB6F-4A42-AD6E-7A03A8B156C9}" type="sibTrans" cxnId="{605E0E82-B05A-484D-9832-FDA24EA61C1C}">
      <dgm:prSet/>
      <dgm:spPr/>
      <dgm:t>
        <a:bodyPr/>
        <a:lstStyle/>
        <a:p>
          <a:endParaRPr lang="en-US"/>
        </a:p>
      </dgm:t>
    </dgm:pt>
    <dgm:pt modelId="{5976FE0E-1B78-48D8-A670-9CF4BB63DC38}">
      <dgm:prSet/>
      <dgm:spPr/>
      <dgm:t>
        <a:bodyPr/>
        <a:lstStyle/>
        <a:p>
          <a:pPr>
            <a:lnSpc>
              <a:spcPct val="100000"/>
            </a:lnSpc>
          </a:pPr>
          <a:r>
            <a:rPr lang="en-IN"/>
            <a:t>Available as SaaS, On-premise and Embedded forms.</a:t>
          </a:r>
          <a:endParaRPr lang="en-US"/>
        </a:p>
      </dgm:t>
    </dgm:pt>
    <dgm:pt modelId="{87AC01EB-8F59-45C5-A9D0-F6D3CD3A031B}" type="parTrans" cxnId="{6519BBCD-FFF4-4E2A-A98D-3A947996E964}">
      <dgm:prSet/>
      <dgm:spPr/>
      <dgm:t>
        <a:bodyPr/>
        <a:lstStyle/>
        <a:p>
          <a:endParaRPr lang="en-US"/>
        </a:p>
      </dgm:t>
    </dgm:pt>
    <dgm:pt modelId="{82D674E6-2070-4A70-8346-B76CA0ECAB6F}" type="sibTrans" cxnId="{6519BBCD-FFF4-4E2A-A98D-3A947996E964}">
      <dgm:prSet/>
      <dgm:spPr/>
      <dgm:t>
        <a:bodyPr/>
        <a:lstStyle/>
        <a:p>
          <a:endParaRPr lang="en-US"/>
        </a:p>
      </dgm:t>
    </dgm:pt>
    <dgm:pt modelId="{EA972161-0EF8-4F12-A22E-CF1412457911}">
      <dgm:prSet/>
      <dgm:spPr/>
      <dgm:t>
        <a:bodyPr/>
        <a:lstStyle/>
        <a:p>
          <a:pPr>
            <a:lnSpc>
              <a:spcPct val="100000"/>
            </a:lnSpc>
          </a:pPr>
          <a:r>
            <a:rPr lang="en-IN"/>
            <a:t>Drilled down maps, Forecast feature.</a:t>
          </a:r>
          <a:endParaRPr lang="en-US"/>
        </a:p>
      </dgm:t>
    </dgm:pt>
    <dgm:pt modelId="{88270E5D-B6AC-4457-8F57-E75249F4B39C}" type="parTrans" cxnId="{CC6903D5-3E2B-4873-9AA6-E7F6B30BA7CC}">
      <dgm:prSet/>
      <dgm:spPr/>
      <dgm:t>
        <a:bodyPr/>
        <a:lstStyle/>
        <a:p>
          <a:endParaRPr lang="en-US"/>
        </a:p>
      </dgm:t>
    </dgm:pt>
    <dgm:pt modelId="{D17732D1-E4C5-4271-BEC0-2A61EC87F607}" type="sibTrans" cxnId="{CC6903D5-3E2B-4873-9AA6-E7F6B30BA7CC}">
      <dgm:prSet/>
      <dgm:spPr/>
      <dgm:t>
        <a:bodyPr/>
        <a:lstStyle/>
        <a:p>
          <a:endParaRPr lang="en-US"/>
        </a:p>
      </dgm:t>
    </dgm:pt>
    <dgm:pt modelId="{6BCCAD07-4EC0-494F-8006-3E954B5158F9}" type="pres">
      <dgm:prSet presAssocID="{3DAF85BE-6638-40E2-B2D9-27D1F03B1B17}" presName="root" presStyleCnt="0">
        <dgm:presLayoutVars>
          <dgm:dir/>
          <dgm:resizeHandles val="exact"/>
        </dgm:presLayoutVars>
      </dgm:prSet>
      <dgm:spPr/>
    </dgm:pt>
    <dgm:pt modelId="{4C8C3A6A-4F75-4EC2-9BF3-6FF0379C7CBD}" type="pres">
      <dgm:prSet presAssocID="{42500AF9-800F-4285-AA80-38BB4E5DB667}" presName="compNode" presStyleCnt="0"/>
      <dgm:spPr/>
    </dgm:pt>
    <dgm:pt modelId="{802BAB14-9A8B-45A8-A07A-8551DBA6DCE0}" type="pres">
      <dgm:prSet presAssocID="{42500AF9-800F-4285-AA80-38BB4E5DB667}" presName="bgRect" presStyleLbl="bgShp" presStyleIdx="0" presStyleCnt="6"/>
      <dgm:spPr/>
    </dgm:pt>
    <dgm:pt modelId="{D2851C57-7F59-4E40-B89F-7D2952054045}" type="pres">
      <dgm:prSet presAssocID="{42500AF9-800F-4285-AA80-38BB4E5DB66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E0DBA75-0138-4AD3-961A-A89E6699C383}" type="pres">
      <dgm:prSet presAssocID="{42500AF9-800F-4285-AA80-38BB4E5DB667}" presName="spaceRect" presStyleCnt="0"/>
      <dgm:spPr/>
    </dgm:pt>
    <dgm:pt modelId="{22D007D6-B2CC-4820-95EA-E68F3491C699}" type="pres">
      <dgm:prSet presAssocID="{42500AF9-800F-4285-AA80-38BB4E5DB667}" presName="parTx" presStyleLbl="revTx" presStyleIdx="0" presStyleCnt="6">
        <dgm:presLayoutVars>
          <dgm:chMax val="0"/>
          <dgm:chPref val="0"/>
        </dgm:presLayoutVars>
      </dgm:prSet>
      <dgm:spPr/>
    </dgm:pt>
    <dgm:pt modelId="{9BFA7B07-0B6C-4BDB-822D-EBAF5BD5282C}" type="pres">
      <dgm:prSet presAssocID="{4EB3FDCB-3A5B-4FC0-AFC6-DF92D25AB140}" presName="sibTrans" presStyleCnt="0"/>
      <dgm:spPr/>
    </dgm:pt>
    <dgm:pt modelId="{87F0542D-34E1-4075-A4AC-D3E87D0E3896}" type="pres">
      <dgm:prSet presAssocID="{644257A8-0AB9-4AB3-AA6F-4A5D6F570BA7}" presName="compNode" presStyleCnt="0"/>
      <dgm:spPr/>
    </dgm:pt>
    <dgm:pt modelId="{EEA5E132-4982-4955-857A-77FCE2742232}" type="pres">
      <dgm:prSet presAssocID="{644257A8-0AB9-4AB3-AA6F-4A5D6F570BA7}" presName="bgRect" presStyleLbl="bgShp" presStyleIdx="1" presStyleCnt="6"/>
      <dgm:spPr/>
    </dgm:pt>
    <dgm:pt modelId="{F4394AA9-A649-40F8-8E38-8853E5134B42}" type="pres">
      <dgm:prSet presAssocID="{644257A8-0AB9-4AB3-AA6F-4A5D6F570B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A50A02B-151D-4829-AC69-1FEC61E71066}" type="pres">
      <dgm:prSet presAssocID="{644257A8-0AB9-4AB3-AA6F-4A5D6F570BA7}" presName="spaceRect" presStyleCnt="0"/>
      <dgm:spPr/>
    </dgm:pt>
    <dgm:pt modelId="{39C1C164-71EC-4F08-B0D0-A9E0D7721905}" type="pres">
      <dgm:prSet presAssocID="{644257A8-0AB9-4AB3-AA6F-4A5D6F570BA7}" presName="parTx" presStyleLbl="revTx" presStyleIdx="1" presStyleCnt="6">
        <dgm:presLayoutVars>
          <dgm:chMax val="0"/>
          <dgm:chPref val="0"/>
        </dgm:presLayoutVars>
      </dgm:prSet>
      <dgm:spPr/>
    </dgm:pt>
    <dgm:pt modelId="{F917B239-98CE-4672-8508-3C04270A4907}" type="pres">
      <dgm:prSet presAssocID="{DA036CBC-AEA2-43BE-AD5E-2513A37AE0DC}" presName="sibTrans" presStyleCnt="0"/>
      <dgm:spPr/>
    </dgm:pt>
    <dgm:pt modelId="{BBADBE23-823B-4948-88CB-5E9EEC164B93}" type="pres">
      <dgm:prSet presAssocID="{7577E1B0-9470-4D43-8601-D14B07646E4E}" presName="compNode" presStyleCnt="0"/>
      <dgm:spPr/>
    </dgm:pt>
    <dgm:pt modelId="{C55C177A-B1C3-49C3-A3E9-3753BD4F9F92}" type="pres">
      <dgm:prSet presAssocID="{7577E1B0-9470-4D43-8601-D14B07646E4E}" presName="bgRect" presStyleLbl="bgShp" presStyleIdx="2" presStyleCnt="6"/>
      <dgm:spPr/>
    </dgm:pt>
    <dgm:pt modelId="{568DCB92-1A63-412B-8560-D0BB6117685C}" type="pres">
      <dgm:prSet presAssocID="{7577E1B0-9470-4D43-8601-D14B07646E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3E654FFF-8B14-44B9-9D6B-560EB1199154}" type="pres">
      <dgm:prSet presAssocID="{7577E1B0-9470-4D43-8601-D14B07646E4E}" presName="spaceRect" presStyleCnt="0"/>
      <dgm:spPr/>
    </dgm:pt>
    <dgm:pt modelId="{7AEC73A9-3DA9-4948-82F6-C053DCBF7E2B}" type="pres">
      <dgm:prSet presAssocID="{7577E1B0-9470-4D43-8601-D14B07646E4E}" presName="parTx" presStyleLbl="revTx" presStyleIdx="2" presStyleCnt="6">
        <dgm:presLayoutVars>
          <dgm:chMax val="0"/>
          <dgm:chPref val="0"/>
        </dgm:presLayoutVars>
      </dgm:prSet>
      <dgm:spPr/>
    </dgm:pt>
    <dgm:pt modelId="{34BCF9BC-E20B-4200-A129-623D492BBA96}" type="pres">
      <dgm:prSet presAssocID="{FE595904-EEE9-4DFB-BC4F-FB8F032A3BCA}" presName="sibTrans" presStyleCnt="0"/>
      <dgm:spPr/>
    </dgm:pt>
    <dgm:pt modelId="{5FF062B7-D994-4C5D-8325-A6A0121F815C}" type="pres">
      <dgm:prSet presAssocID="{F71CB094-3C11-4622-9BC5-802DA78B95F8}" presName="compNode" presStyleCnt="0"/>
      <dgm:spPr/>
    </dgm:pt>
    <dgm:pt modelId="{9E7B4F1A-4D49-4FEF-BDEA-4685A4BF8DF2}" type="pres">
      <dgm:prSet presAssocID="{F71CB094-3C11-4622-9BC5-802DA78B95F8}" presName="bgRect" presStyleLbl="bgShp" presStyleIdx="3" presStyleCnt="6"/>
      <dgm:spPr/>
    </dgm:pt>
    <dgm:pt modelId="{019C3AEF-0ED6-424E-947D-68F1B6C09FC4}" type="pres">
      <dgm:prSet presAssocID="{F71CB094-3C11-4622-9BC5-802DA78B95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B9E9A46B-4FC7-4D37-BC11-3FEF913E5B98}" type="pres">
      <dgm:prSet presAssocID="{F71CB094-3C11-4622-9BC5-802DA78B95F8}" presName="spaceRect" presStyleCnt="0"/>
      <dgm:spPr/>
    </dgm:pt>
    <dgm:pt modelId="{9BDE79A3-4B6B-4A60-AAFE-5C6882DA8EEF}" type="pres">
      <dgm:prSet presAssocID="{F71CB094-3C11-4622-9BC5-802DA78B95F8}" presName="parTx" presStyleLbl="revTx" presStyleIdx="3" presStyleCnt="6">
        <dgm:presLayoutVars>
          <dgm:chMax val="0"/>
          <dgm:chPref val="0"/>
        </dgm:presLayoutVars>
      </dgm:prSet>
      <dgm:spPr/>
    </dgm:pt>
    <dgm:pt modelId="{190EEE17-5262-49D3-B446-172AF50D08AA}" type="pres">
      <dgm:prSet presAssocID="{CF5969D6-CB6F-4A42-AD6E-7A03A8B156C9}" presName="sibTrans" presStyleCnt="0"/>
      <dgm:spPr/>
    </dgm:pt>
    <dgm:pt modelId="{3FE9E207-7BCF-463A-AF8A-F29C1808C843}" type="pres">
      <dgm:prSet presAssocID="{5976FE0E-1B78-48D8-A670-9CF4BB63DC38}" presName="compNode" presStyleCnt="0"/>
      <dgm:spPr/>
    </dgm:pt>
    <dgm:pt modelId="{BE1E1868-CA53-4EE0-AF00-5C2508423955}" type="pres">
      <dgm:prSet presAssocID="{5976FE0E-1B78-48D8-A670-9CF4BB63DC38}" presName="bgRect" presStyleLbl="bgShp" presStyleIdx="4" presStyleCnt="6"/>
      <dgm:spPr/>
    </dgm:pt>
    <dgm:pt modelId="{3EC6BFF6-FC27-494A-A571-1FB08844B69E}" type="pres">
      <dgm:prSet presAssocID="{5976FE0E-1B78-48D8-A670-9CF4BB63DC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6FDC9F63-7E60-44D1-8CE5-15C31F903F30}" type="pres">
      <dgm:prSet presAssocID="{5976FE0E-1B78-48D8-A670-9CF4BB63DC38}" presName="spaceRect" presStyleCnt="0"/>
      <dgm:spPr/>
    </dgm:pt>
    <dgm:pt modelId="{FD5C6D66-A5AC-4E9D-BA08-5E17B05980BC}" type="pres">
      <dgm:prSet presAssocID="{5976FE0E-1B78-48D8-A670-9CF4BB63DC38}" presName="parTx" presStyleLbl="revTx" presStyleIdx="4" presStyleCnt="6">
        <dgm:presLayoutVars>
          <dgm:chMax val="0"/>
          <dgm:chPref val="0"/>
        </dgm:presLayoutVars>
      </dgm:prSet>
      <dgm:spPr/>
    </dgm:pt>
    <dgm:pt modelId="{178F618F-F18D-4297-BBE3-B2ADBA66C249}" type="pres">
      <dgm:prSet presAssocID="{82D674E6-2070-4A70-8346-B76CA0ECAB6F}" presName="sibTrans" presStyleCnt="0"/>
      <dgm:spPr/>
    </dgm:pt>
    <dgm:pt modelId="{E02E43B2-56D5-49F1-9214-FB7EA01CCA0D}" type="pres">
      <dgm:prSet presAssocID="{EA972161-0EF8-4F12-A22E-CF1412457911}" presName="compNode" presStyleCnt="0"/>
      <dgm:spPr/>
    </dgm:pt>
    <dgm:pt modelId="{61D88CD8-EAB7-432C-8AB9-9DBBC3360AA2}" type="pres">
      <dgm:prSet presAssocID="{EA972161-0EF8-4F12-A22E-CF1412457911}" presName="bgRect" presStyleLbl="bgShp" presStyleIdx="5" presStyleCnt="6"/>
      <dgm:spPr/>
    </dgm:pt>
    <dgm:pt modelId="{968CF648-DAC9-4D9F-8112-612BC524A1FE}" type="pres">
      <dgm:prSet presAssocID="{EA972161-0EF8-4F12-A22E-CF14124579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mill"/>
        </a:ext>
      </dgm:extLst>
    </dgm:pt>
    <dgm:pt modelId="{9FA9245E-2A2D-4E47-9496-B9F8D9E1B2B3}" type="pres">
      <dgm:prSet presAssocID="{EA972161-0EF8-4F12-A22E-CF1412457911}" presName="spaceRect" presStyleCnt="0"/>
      <dgm:spPr/>
    </dgm:pt>
    <dgm:pt modelId="{8DBE9F37-27F8-47C3-9C5A-62CB0E8B0186}" type="pres">
      <dgm:prSet presAssocID="{EA972161-0EF8-4F12-A22E-CF1412457911}" presName="parTx" presStyleLbl="revTx" presStyleIdx="5" presStyleCnt="6">
        <dgm:presLayoutVars>
          <dgm:chMax val="0"/>
          <dgm:chPref val="0"/>
        </dgm:presLayoutVars>
      </dgm:prSet>
      <dgm:spPr/>
    </dgm:pt>
  </dgm:ptLst>
  <dgm:cxnLst>
    <dgm:cxn modelId="{94317B01-106C-4157-B7A3-E6E15173CE06}" type="presOf" srcId="{F71CB094-3C11-4622-9BC5-802DA78B95F8}" destId="{9BDE79A3-4B6B-4A60-AAFE-5C6882DA8EEF}" srcOrd="0" destOrd="0" presId="urn:microsoft.com/office/officeart/2018/2/layout/IconVerticalSolidList"/>
    <dgm:cxn modelId="{E93BB303-77F7-4F0A-A8B5-84ADE20DA80C}" srcId="{3DAF85BE-6638-40E2-B2D9-27D1F03B1B17}" destId="{7577E1B0-9470-4D43-8601-D14B07646E4E}" srcOrd="2" destOrd="0" parTransId="{B9A8EBD6-E69D-4582-9941-2B24D8FF22F5}" sibTransId="{FE595904-EEE9-4DFB-BC4F-FB8F032A3BCA}"/>
    <dgm:cxn modelId="{665ACD3A-0D32-4C32-BB17-29391CCCD754}" srcId="{3DAF85BE-6638-40E2-B2D9-27D1F03B1B17}" destId="{42500AF9-800F-4285-AA80-38BB4E5DB667}" srcOrd="0" destOrd="0" parTransId="{D77A8AAA-58C9-4F11-BEFC-6EE8464A6160}" sibTransId="{4EB3FDCB-3A5B-4FC0-AFC6-DF92D25AB140}"/>
    <dgm:cxn modelId="{135C6A73-8FFE-4EE1-B012-CBFA6D440E5A}" type="presOf" srcId="{3DAF85BE-6638-40E2-B2D9-27D1F03B1B17}" destId="{6BCCAD07-4EC0-494F-8006-3E954B5158F9}" srcOrd="0" destOrd="0" presId="urn:microsoft.com/office/officeart/2018/2/layout/IconVerticalSolidList"/>
    <dgm:cxn modelId="{605E0E82-B05A-484D-9832-FDA24EA61C1C}" srcId="{3DAF85BE-6638-40E2-B2D9-27D1F03B1B17}" destId="{F71CB094-3C11-4622-9BC5-802DA78B95F8}" srcOrd="3" destOrd="0" parTransId="{847C4455-6163-4649-9F24-7EE8EBAC06BC}" sibTransId="{CF5969D6-CB6F-4A42-AD6E-7A03A8B156C9}"/>
    <dgm:cxn modelId="{4866BF83-FF6B-4EBF-802D-15707A70AAF9}" type="presOf" srcId="{42500AF9-800F-4285-AA80-38BB4E5DB667}" destId="{22D007D6-B2CC-4820-95EA-E68F3491C699}" srcOrd="0" destOrd="0" presId="urn:microsoft.com/office/officeart/2018/2/layout/IconVerticalSolidList"/>
    <dgm:cxn modelId="{2217538A-90D3-4D92-B193-AF02075FA8E5}" type="presOf" srcId="{7577E1B0-9470-4D43-8601-D14B07646E4E}" destId="{7AEC73A9-3DA9-4948-82F6-C053DCBF7E2B}" srcOrd="0" destOrd="0" presId="urn:microsoft.com/office/officeart/2018/2/layout/IconVerticalSolidList"/>
    <dgm:cxn modelId="{EF3E02AE-6BF2-4734-8930-43432DDA783C}" type="presOf" srcId="{5976FE0E-1B78-48D8-A670-9CF4BB63DC38}" destId="{FD5C6D66-A5AC-4E9D-BA08-5E17B05980BC}" srcOrd="0" destOrd="0" presId="urn:microsoft.com/office/officeart/2018/2/layout/IconVerticalSolidList"/>
    <dgm:cxn modelId="{9B11DFBB-1154-413F-A969-EA75931AA396}" srcId="{3DAF85BE-6638-40E2-B2D9-27D1F03B1B17}" destId="{644257A8-0AB9-4AB3-AA6F-4A5D6F570BA7}" srcOrd="1" destOrd="0" parTransId="{6BA574F0-3AF4-442F-A6CC-2FEDD3A32A12}" sibTransId="{DA036CBC-AEA2-43BE-AD5E-2513A37AE0DC}"/>
    <dgm:cxn modelId="{453114CC-6B2D-46F9-8092-38DFA1291687}" type="presOf" srcId="{EA972161-0EF8-4F12-A22E-CF1412457911}" destId="{8DBE9F37-27F8-47C3-9C5A-62CB0E8B0186}" srcOrd="0" destOrd="0" presId="urn:microsoft.com/office/officeart/2018/2/layout/IconVerticalSolidList"/>
    <dgm:cxn modelId="{6519BBCD-FFF4-4E2A-A98D-3A947996E964}" srcId="{3DAF85BE-6638-40E2-B2D9-27D1F03B1B17}" destId="{5976FE0E-1B78-48D8-A670-9CF4BB63DC38}" srcOrd="4" destOrd="0" parTransId="{87AC01EB-8F59-45C5-A9D0-F6D3CD3A031B}" sibTransId="{82D674E6-2070-4A70-8346-B76CA0ECAB6F}"/>
    <dgm:cxn modelId="{CC6903D5-3E2B-4873-9AA6-E7F6B30BA7CC}" srcId="{3DAF85BE-6638-40E2-B2D9-27D1F03B1B17}" destId="{EA972161-0EF8-4F12-A22E-CF1412457911}" srcOrd="5" destOrd="0" parTransId="{88270E5D-B6AC-4457-8F57-E75249F4B39C}" sibTransId="{D17732D1-E4C5-4271-BEC0-2A61EC87F607}"/>
    <dgm:cxn modelId="{EEDAA5D5-C42C-4027-9D93-5AEFA43BC9F9}" type="presOf" srcId="{644257A8-0AB9-4AB3-AA6F-4A5D6F570BA7}" destId="{39C1C164-71EC-4F08-B0D0-A9E0D7721905}" srcOrd="0" destOrd="0" presId="urn:microsoft.com/office/officeart/2018/2/layout/IconVerticalSolidList"/>
    <dgm:cxn modelId="{63096464-7BFF-42CD-AE4A-950E4AF17E7F}" type="presParOf" srcId="{6BCCAD07-4EC0-494F-8006-3E954B5158F9}" destId="{4C8C3A6A-4F75-4EC2-9BF3-6FF0379C7CBD}" srcOrd="0" destOrd="0" presId="urn:microsoft.com/office/officeart/2018/2/layout/IconVerticalSolidList"/>
    <dgm:cxn modelId="{6126EF61-469E-438C-AB5D-F5A0B52E5B51}" type="presParOf" srcId="{4C8C3A6A-4F75-4EC2-9BF3-6FF0379C7CBD}" destId="{802BAB14-9A8B-45A8-A07A-8551DBA6DCE0}" srcOrd="0" destOrd="0" presId="urn:microsoft.com/office/officeart/2018/2/layout/IconVerticalSolidList"/>
    <dgm:cxn modelId="{3C817D1A-4E0B-4B7B-9018-1CA05135F391}" type="presParOf" srcId="{4C8C3A6A-4F75-4EC2-9BF3-6FF0379C7CBD}" destId="{D2851C57-7F59-4E40-B89F-7D2952054045}" srcOrd="1" destOrd="0" presId="urn:microsoft.com/office/officeart/2018/2/layout/IconVerticalSolidList"/>
    <dgm:cxn modelId="{EBDAD6E1-5577-482E-AB1A-F11BBF9268CE}" type="presParOf" srcId="{4C8C3A6A-4F75-4EC2-9BF3-6FF0379C7CBD}" destId="{8E0DBA75-0138-4AD3-961A-A89E6699C383}" srcOrd="2" destOrd="0" presId="urn:microsoft.com/office/officeart/2018/2/layout/IconVerticalSolidList"/>
    <dgm:cxn modelId="{9B177791-8012-42B2-9F66-94423C9B9C83}" type="presParOf" srcId="{4C8C3A6A-4F75-4EC2-9BF3-6FF0379C7CBD}" destId="{22D007D6-B2CC-4820-95EA-E68F3491C699}" srcOrd="3" destOrd="0" presId="urn:microsoft.com/office/officeart/2018/2/layout/IconVerticalSolidList"/>
    <dgm:cxn modelId="{F8080910-28E2-4D9D-9A56-3D21597CF6A9}" type="presParOf" srcId="{6BCCAD07-4EC0-494F-8006-3E954B5158F9}" destId="{9BFA7B07-0B6C-4BDB-822D-EBAF5BD5282C}" srcOrd="1" destOrd="0" presId="urn:microsoft.com/office/officeart/2018/2/layout/IconVerticalSolidList"/>
    <dgm:cxn modelId="{6241006E-C0C5-4CCF-B959-21A82476F846}" type="presParOf" srcId="{6BCCAD07-4EC0-494F-8006-3E954B5158F9}" destId="{87F0542D-34E1-4075-A4AC-D3E87D0E3896}" srcOrd="2" destOrd="0" presId="urn:microsoft.com/office/officeart/2018/2/layout/IconVerticalSolidList"/>
    <dgm:cxn modelId="{40F5B13B-F656-4D41-8544-C6F4C90B48D9}" type="presParOf" srcId="{87F0542D-34E1-4075-A4AC-D3E87D0E3896}" destId="{EEA5E132-4982-4955-857A-77FCE2742232}" srcOrd="0" destOrd="0" presId="urn:microsoft.com/office/officeart/2018/2/layout/IconVerticalSolidList"/>
    <dgm:cxn modelId="{42A3A29E-87A1-444F-BC0F-501F24A5A7DF}" type="presParOf" srcId="{87F0542D-34E1-4075-A4AC-D3E87D0E3896}" destId="{F4394AA9-A649-40F8-8E38-8853E5134B42}" srcOrd="1" destOrd="0" presId="urn:microsoft.com/office/officeart/2018/2/layout/IconVerticalSolidList"/>
    <dgm:cxn modelId="{06DD2407-5E30-4319-B215-6000C4352D19}" type="presParOf" srcId="{87F0542D-34E1-4075-A4AC-D3E87D0E3896}" destId="{BA50A02B-151D-4829-AC69-1FEC61E71066}" srcOrd="2" destOrd="0" presId="urn:microsoft.com/office/officeart/2018/2/layout/IconVerticalSolidList"/>
    <dgm:cxn modelId="{5524DCF3-65D1-4A2D-AC49-F092B6748658}" type="presParOf" srcId="{87F0542D-34E1-4075-A4AC-D3E87D0E3896}" destId="{39C1C164-71EC-4F08-B0D0-A9E0D7721905}" srcOrd="3" destOrd="0" presId="urn:microsoft.com/office/officeart/2018/2/layout/IconVerticalSolidList"/>
    <dgm:cxn modelId="{9E944102-D548-4091-971A-1338D94624B4}" type="presParOf" srcId="{6BCCAD07-4EC0-494F-8006-3E954B5158F9}" destId="{F917B239-98CE-4672-8508-3C04270A4907}" srcOrd="3" destOrd="0" presId="urn:microsoft.com/office/officeart/2018/2/layout/IconVerticalSolidList"/>
    <dgm:cxn modelId="{FD3CDAC4-E8AB-43DA-817F-C9953583DCFB}" type="presParOf" srcId="{6BCCAD07-4EC0-494F-8006-3E954B5158F9}" destId="{BBADBE23-823B-4948-88CB-5E9EEC164B93}" srcOrd="4" destOrd="0" presId="urn:microsoft.com/office/officeart/2018/2/layout/IconVerticalSolidList"/>
    <dgm:cxn modelId="{94633D5A-F554-438E-BDE8-F0C4EBA24CCA}" type="presParOf" srcId="{BBADBE23-823B-4948-88CB-5E9EEC164B93}" destId="{C55C177A-B1C3-49C3-A3E9-3753BD4F9F92}" srcOrd="0" destOrd="0" presId="urn:microsoft.com/office/officeart/2018/2/layout/IconVerticalSolidList"/>
    <dgm:cxn modelId="{5BA6AA2B-88F1-4D06-A1C9-E421C9D9001B}" type="presParOf" srcId="{BBADBE23-823B-4948-88CB-5E9EEC164B93}" destId="{568DCB92-1A63-412B-8560-D0BB6117685C}" srcOrd="1" destOrd="0" presId="urn:microsoft.com/office/officeart/2018/2/layout/IconVerticalSolidList"/>
    <dgm:cxn modelId="{EE8B5C07-A8E1-4D58-A1DF-96ABD57396C8}" type="presParOf" srcId="{BBADBE23-823B-4948-88CB-5E9EEC164B93}" destId="{3E654FFF-8B14-44B9-9D6B-560EB1199154}" srcOrd="2" destOrd="0" presId="urn:microsoft.com/office/officeart/2018/2/layout/IconVerticalSolidList"/>
    <dgm:cxn modelId="{67F874C4-53B1-4A7A-A26C-71E9E464224E}" type="presParOf" srcId="{BBADBE23-823B-4948-88CB-5E9EEC164B93}" destId="{7AEC73A9-3DA9-4948-82F6-C053DCBF7E2B}" srcOrd="3" destOrd="0" presId="urn:microsoft.com/office/officeart/2018/2/layout/IconVerticalSolidList"/>
    <dgm:cxn modelId="{94B3BDED-DED5-46C1-8F9D-9934108EF4BE}" type="presParOf" srcId="{6BCCAD07-4EC0-494F-8006-3E954B5158F9}" destId="{34BCF9BC-E20B-4200-A129-623D492BBA96}" srcOrd="5" destOrd="0" presId="urn:microsoft.com/office/officeart/2018/2/layout/IconVerticalSolidList"/>
    <dgm:cxn modelId="{4A7FC95F-8D0E-428F-92A0-097B5BA685FC}" type="presParOf" srcId="{6BCCAD07-4EC0-494F-8006-3E954B5158F9}" destId="{5FF062B7-D994-4C5D-8325-A6A0121F815C}" srcOrd="6" destOrd="0" presId="urn:microsoft.com/office/officeart/2018/2/layout/IconVerticalSolidList"/>
    <dgm:cxn modelId="{FB01E7E3-7498-4E63-8DA1-719F577BBD8E}" type="presParOf" srcId="{5FF062B7-D994-4C5D-8325-A6A0121F815C}" destId="{9E7B4F1A-4D49-4FEF-BDEA-4685A4BF8DF2}" srcOrd="0" destOrd="0" presId="urn:microsoft.com/office/officeart/2018/2/layout/IconVerticalSolidList"/>
    <dgm:cxn modelId="{6E314E1D-00AB-4741-988E-317264492F9F}" type="presParOf" srcId="{5FF062B7-D994-4C5D-8325-A6A0121F815C}" destId="{019C3AEF-0ED6-424E-947D-68F1B6C09FC4}" srcOrd="1" destOrd="0" presId="urn:microsoft.com/office/officeart/2018/2/layout/IconVerticalSolidList"/>
    <dgm:cxn modelId="{A0E62B40-E925-47D0-8FB8-AD7657CAA4CF}" type="presParOf" srcId="{5FF062B7-D994-4C5D-8325-A6A0121F815C}" destId="{B9E9A46B-4FC7-4D37-BC11-3FEF913E5B98}" srcOrd="2" destOrd="0" presId="urn:microsoft.com/office/officeart/2018/2/layout/IconVerticalSolidList"/>
    <dgm:cxn modelId="{4C62F4DB-53A2-4A3D-BDFB-D237422AF51F}" type="presParOf" srcId="{5FF062B7-D994-4C5D-8325-A6A0121F815C}" destId="{9BDE79A3-4B6B-4A60-AAFE-5C6882DA8EEF}" srcOrd="3" destOrd="0" presId="urn:microsoft.com/office/officeart/2018/2/layout/IconVerticalSolidList"/>
    <dgm:cxn modelId="{1FA177C9-4814-446E-8D5D-5DFCFDBB9F65}" type="presParOf" srcId="{6BCCAD07-4EC0-494F-8006-3E954B5158F9}" destId="{190EEE17-5262-49D3-B446-172AF50D08AA}" srcOrd="7" destOrd="0" presId="urn:microsoft.com/office/officeart/2018/2/layout/IconVerticalSolidList"/>
    <dgm:cxn modelId="{0CA4D82B-D33D-479A-BD95-9C008470CC9A}" type="presParOf" srcId="{6BCCAD07-4EC0-494F-8006-3E954B5158F9}" destId="{3FE9E207-7BCF-463A-AF8A-F29C1808C843}" srcOrd="8" destOrd="0" presId="urn:microsoft.com/office/officeart/2018/2/layout/IconVerticalSolidList"/>
    <dgm:cxn modelId="{A022BB52-45C1-4249-9D89-6CBBF6C39EA4}" type="presParOf" srcId="{3FE9E207-7BCF-463A-AF8A-F29C1808C843}" destId="{BE1E1868-CA53-4EE0-AF00-5C2508423955}" srcOrd="0" destOrd="0" presId="urn:microsoft.com/office/officeart/2018/2/layout/IconVerticalSolidList"/>
    <dgm:cxn modelId="{0D5F896F-0576-4061-9424-74D9F821DA52}" type="presParOf" srcId="{3FE9E207-7BCF-463A-AF8A-F29C1808C843}" destId="{3EC6BFF6-FC27-494A-A571-1FB08844B69E}" srcOrd="1" destOrd="0" presId="urn:microsoft.com/office/officeart/2018/2/layout/IconVerticalSolidList"/>
    <dgm:cxn modelId="{8BA25863-67D2-4C25-B108-9A479D3B032A}" type="presParOf" srcId="{3FE9E207-7BCF-463A-AF8A-F29C1808C843}" destId="{6FDC9F63-7E60-44D1-8CE5-15C31F903F30}" srcOrd="2" destOrd="0" presId="urn:microsoft.com/office/officeart/2018/2/layout/IconVerticalSolidList"/>
    <dgm:cxn modelId="{6560834D-8E79-4E69-ADF4-D2176E341A51}" type="presParOf" srcId="{3FE9E207-7BCF-463A-AF8A-F29C1808C843}" destId="{FD5C6D66-A5AC-4E9D-BA08-5E17B05980BC}" srcOrd="3" destOrd="0" presId="urn:microsoft.com/office/officeart/2018/2/layout/IconVerticalSolidList"/>
    <dgm:cxn modelId="{80E4A991-03C9-4258-A0C2-60E0B4061337}" type="presParOf" srcId="{6BCCAD07-4EC0-494F-8006-3E954B5158F9}" destId="{178F618F-F18D-4297-BBE3-B2ADBA66C249}" srcOrd="9" destOrd="0" presId="urn:microsoft.com/office/officeart/2018/2/layout/IconVerticalSolidList"/>
    <dgm:cxn modelId="{EE21EAF2-BEB1-4FC1-90B7-D9BD6E791AB5}" type="presParOf" srcId="{6BCCAD07-4EC0-494F-8006-3E954B5158F9}" destId="{E02E43B2-56D5-49F1-9214-FB7EA01CCA0D}" srcOrd="10" destOrd="0" presId="urn:microsoft.com/office/officeart/2018/2/layout/IconVerticalSolidList"/>
    <dgm:cxn modelId="{C02C1C42-DA26-4A4E-A08D-D67E5ED1BCE8}" type="presParOf" srcId="{E02E43B2-56D5-49F1-9214-FB7EA01CCA0D}" destId="{61D88CD8-EAB7-432C-8AB9-9DBBC3360AA2}" srcOrd="0" destOrd="0" presId="urn:microsoft.com/office/officeart/2018/2/layout/IconVerticalSolidList"/>
    <dgm:cxn modelId="{0A8AACAC-7BCF-4F52-82B3-2A1FDBD3C775}" type="presParOf" srcId="{E02E43B2-56D5-49F1-9214-FB7EA01CCA0D}" destId="{968CF648-DAC9-4D9F-8112-612BC524A1FE}" srcOrd="1" destOrd="0" presId="urn:microsoft.com/office/officeart/2018/2/layout/IconVerticalSolidList"/>
    <dgm:cxn modelId="{B7F39E6A-CE3A-47B8-97A3-E3C3838993A4}" type="presParOf" srcId="{E02E43B2-56D5-49F1-9214-FB7EA01CCA0D}" destId="{9FA9245E-2A2D-4E47-9496-B9F8D9E1B2B3}" srcOrd="2" destOrd="0" presId="urn:microsoft.com/office/officeart/2018/2/layout/IconVerticalSolidList"/>
    <dgm:cxn modelId="{9B68E108-4C53-48B9-9408-1B3445985E88}" type="presParOf" srcId="{E02E43B2-56D5-49F1-9214-FB7EA01CCA0D}" destId="{8DBE9F37-27F8-47C3-9C5A-62CB0E8B01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51AF1-D6DA-4FA5-B79A-DFAFD465F5DF}">
      <dsp:nvSpPr>
        <dsp:cNvPr id="0" name=""/>
        <dsp:cNvSpPr/>
      </dsp:nvSpPr>
      <dsp:spPr>
        <a:xfrm>
          <a:off x="0" y="438713"/>
          <a:ext cx="6263640" cy="22545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Visual Studio 2017 15.9.12 or later - For </a:t>
          </a:r>
          <a:r>
            <a:rPr lang="en-US" sz="4100" kern="1200" dirty="0" err="1"/>
            <a:t>ML.Net</a:t>
          </a:r>
          <a:r>
            <a:rPr lang="en-US" sz="4100" kern="1200" dirty="0"/>
            <a:t> Auto ML with </a:t>
          </a:r>
          <a:r>
            <a:rPr lang="en-US" sz="41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Model Builder</a:t>
          </a:r>
          <a:endParaRPr lang="en-US" sz="4100" kern="1200" dirty="0">
            <a:solidFill>
              <a:schemeClr val="bg1"/>
            </a:solidFill>
          </a:endParaRPr>
        </a:p>
      </dsp:txBody>
      <dsp:txXfrm>
        <a:off x="110060" y="548773"/>
        <a:ext cx="6043520" cy="2034470"/>
      </dsp:txXfrm>
    </dsp:sp>
    <dsp:sp modelId="{80B87F24-4CB3-44FE-82F9-611D600F5304}">
      <dsp:nvSpPr>
        <dsp:cNvPr id="0" name=""/>
        <dsp:cNvSpPr/>
      </dsp:nvSpPr>
      <dsp:spPr>
        <a:xfrm>
          <a:off x="0" y="2811383"/>
          <a:ext cx="6263640" cy="22545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Bold BI</a:t>
          </a:r>
        </a:p>
      </dsp:txBody>
      <dsp:txXfrm>
        <a:off x="110060" y="2921443"/>
        <a:ext cx="6043520" cy="2034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Allowed to be conservative in investments.</a:t>
          </a:r>
        </a:p>
      </dsp:txBody>
      <dsp:txXfrm>
        <a:off x="1941716" y="718"/>
        <a:ext cx="4571887" cy="1681139"/>
      </dsp:txXfrm>
    </dsp:sp>
    <dsp:sp modelId="{BFC02534-07DA-4088-B772-53B1230B86D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Crawl before you walk and walk before you run.</a:t>
          </a:r>
        </a:p>
      </dsp:txBody>
      <dsp:txXfrm>
        <a:off x="1941716" y="2102143"/>
        <a:ext cx="4571887" cy="1681139"/>
      </dsp:txXfrm>
    </dsp:sp>
    <dsp:sp modelId="{08F6801B-F2D0-42DC-8135-E33ACD007226}">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Elasticity both for Storage and Processing.</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DA485-7E9C-4C97-AAE6-76DA2AF6D36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88E6C-906D-4A6C-A5F1-BCE349DC74B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301D-99F0-4F20-81A1-3121E270FF1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dirty="0"/>
            <a:t>Storage</a:t>
          </a:r>
          <a:r>
            <a:rPr lang="en-IN" sz="1900" kern="1200" dirty="0"/>
            <a:t> – HDFS –&gt; Azure Data Lake...</a:t>
          </a:r>
          <a:endParaRPr lang="en-US" sz="1900" kern="1200" dirty="0"/>
        </a:p>
      </dsp:txBody>
      <dsp:txXfrm>
        <a:off x="1941716" y="718"/>
        <a:ext cx="4571887" cy="1681139"/>
      </dsp:txXfrm>
    </dsp:sp>
    <dsp:sp modelId="{471AEF96-5A15-45EC-B37C-185E5BB7B4A7}">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A8D9E-F8A1-43AF-A701-11CAE7F2B5B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80CD-179B-4F30-A375-B552F6239058}">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dirty="0"/>
            <a:t>Processing</a:t>
          </a:r>
          <a:r>
            <a:rPr lang="en-IN" sz="1900" kern="1200" dirty="0"/>
            <a:t> – Map Reduce –&gt; Azure Kubernetes cluster, Azure Synapse Analytics, Azure Databricks...</a:t>
          </a:r>
          <a:endParaRPr lang="en-US" sz="1900" kern="1200" dirty="0"/>
        </a:p>
      </dsp:txBody>
      <dsp:txXfrm>
        <a:off x="1941716" y="2102143"/>
        <a:ext cx="4571887" cy="1681139"/>
      </dsp:txXfrm>
    </dsp:sp>
    <dsp:sp modelId="{64151A37-2B89-45C8-89AD-4F8EF4EFA22A}">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DBE32-AC21-413C-991A-D9736FD857B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66610-C0C6-433C-8C44-48305110259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a:t>Resources elasticity </a:t>
          </a:r>
          <a:r>
            <a:rPr lang="en-IN" sz="1900" kern="1200"/>
            <a:t>-&gt; Create as you go via Automation scripts (Powershell, Ansible). That too Synapse take care of resource computation by itself “server as service”.</a:t>
          </a:r>
          <a:endParaRPr lang="en-US" sz="1900" kern="1200"/>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Looking for patterns in Data</a:t>
          </a:r>
        </a:p>
      </dsp:txBody>
      <dsp:txXfrm>
        <a:off x="1941716" y="718"/>
        <a:ext cx="4571887" cy="1681139"/>
      </dsp:txXfrm>
    </dsp:sp>
    <dsp:sp modelId="{13225FF3-DB4D-4603-8C1D-1C50186F2C0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71079-FA5D-4ED7-9799-7494671432C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92C99-F0C4-4488-8402-AEF3B3BD8A8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Generate Code</a:t>
          </a:r>
        </a:p>
      </dsp:txBody>
      <dsp:txXfrm>
        <a:off x="1941716" y="2102143"/>
        <a:ext cx="4571887" cy="1681139"/>
      </dsp:txXfrm>
    </dsp:sp>
    <dsp:sp modelId="{5AEE3D13-3AE2-4518-91CF-86D2EA6C4A63}">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508544" y="4581824"/>
          <a:ext cx="924626" cy="9246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Recognize those pattern in new Data</a:t>
          </a: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Open source cross-platform machine learning framework.</a:t>
          </a:r>
          <a:endParaRPr lang="en-US" sz="2500" kern="1200"/>
        </a:p>
      </dsp:txBody>
      <dsp:txXfrm>
        <a:off x="1941716" y="718"/>
        <a:ext cx="4571887" cy="1681139"/>
      </dsp:txXfrm>
    </dsp:sp>
    <dsp:sp modelId="{D64B2A56-19DF-4949-A20C-85F406C155F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Custom ML made like a play with AutoML – GUI.</a:t>
          </a:r>
          <a:endParaRPr lang="en-US" sz="2500" kern="1200"/>
        </a:p>
      </dsp:txBody>
      <dsp:txXfrm>
        <a:off x="1941716" y="2102143"/>
        <a:ext cx="4571887" cy="1681139"/>
      </dsp:txXfrm>
    </dsp:sp>
    <dsp:sp modelId="{E4B9F55E-61A4-4438-82B2-CBC4726F866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Not required much expertise in ML. </a:t>
          </a:r>
          <a:endParaRPr lang="en-US" sz="2500" kern="1200"/>
        </a:p>
      </dsp:txBody>
      <dsp:txXfrm>
        <a:off x="1941716" y="4203567"/>
        <a:ext cx="4571887" cy="1681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BAB14-9A8B-45A8-A07A-8551DBA6DCE0}">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51C57-7F59-4E40-B89F-7D2952054045}">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D007D6-B2CC-4820-95EA-E68F3491C699}">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dirty="0"/>
            <a:t>Business Intelligence tool.</a:t>
          </a:r>
          <a:endParaRPr lang="en-US" sz="1900" kern="1200" dirty="0"/>
        </a:p>
      </dsp:txBody>
      <dsp:txXfrm>
        <a:off x="937002" y="1903"/>
        <a:ext cx="5576601" cy="811257"/>
      </dsp:txXfrm>
    </dsp:sp>
    <dsp:sp modelId="{EEA5E132-4982-4955-857A-77FCE2742232}">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94AA9-A649-40F8-8E38-8853E5134B42}">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1C164-71EC-4F08-B0D0-A9E0D772190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80+ connectors. (SQL, NoSQL, File, Web)</a:t>
          </a:r>
          <a:endParaRPr lang="en-US" sz="1900" kern="1200"/>
        </a:p>
      </dsp:txBody>
      <dsp:txXfrm>
        <a:off x="937002" y="1015975"/>
        <a:ext cx="5576601" cy="811257"/>
      </dsp:txXfrm>
    </dsp:sp>
    <dsp:sp modelId="{C55C177A-B1C3-49C3-A3E9-3753BD4F9F92}">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DCB92-1A63-412B-8560-D0BB6117685C}">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C73A9-3DA9-4948-82F6-C053DCBF7E2B}">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Easy drag and drop designer.</a:t>
          </a:r>
          <a:endParaRPr lang="en-US" sz="1900" kern="1200"/>
        </a:p>
      </dsp:txBody>
      <dsp:txXfrm>
        <a:off x="937002" y="2030048"/>
        <a:ext cx="5576601" cy="811257"/>
      </dsp:txXfrm>
    </dsp:sp>
    <dsp:sp modelId="{9E7B4F1A-4D49-4FEF-BDEA-4685A4BF8DF2}">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C3AEF-0ED6-424E-947D-68F1B6C09FC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DE79A3-4B6B-4A60-AAFE-5C6882DA8EE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Dashboards renderable in Mobile, TV, Large screen displays.</a:t>
          </a:r>
          <a:endParaRPr lang="en-US" sz="1900" kern="1200"/>
        </a:p>
      </dsp:txBody>
      <dsp:txXfrm>
        <a:off x="937002" y="3044120"/>
        <a:ext cx="5576601" cy="811257"/>
      </dsp:txXfrm>
    </dsp:sp>
    <dsp:sp modelId="{BE1E1868-CA53-4EE0-AF00-5C2508423955}">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6BFF6-FC27-494A-A571-1FB08844B69E}">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5C6D66-A5AC-4E9D-BA08-5E17B05980BC}">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Available as SaaS, On-premise and Embedded forms.</a:t>
          </a:r>
          <a:endParaRPr lang="en-US" sz="1900" kern="1200"/>
        </a:p>
      </dsp:txBody>
      <dsp:txXfrm>
        <a:off x="937002" y="4058192"/>
        <a:ext cx="5576601" cy="811257"/>
      </dsp:txXfrm>
    </dsp:sp>
    <dsp:sp modelId="{61D88CD8-EAB7-432C-8AB9-9DBBC3360AA2}">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CF648-DAC9-4D9F-8112-612BC524A1FE}">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E9F37-27F8-47C3-9C5A-62CB0E8B0186}">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Drilled down maps, Forecast feature.</a:t>
          </a:r>
          <a:endParaRPr lang="en-US" sz="1900" kern="1200"/>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21.02.2020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ka.ms/mlnet-cli"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Please register yourself. In the meantime, can we get introduced? Just let us know NAME, WHERE ARE WE FROM and importantly WHAT YOU EXPECT OUT OF TODAY’s EVENT. </a:t>
            </a:r>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1701259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22</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4" name="Shape 4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24</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25</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IN" sz="1200" b="0" i="0" u="none" strike="noStrike" cap="none">
                <a:solidFill>
                  <a:schemeClr val="dk1"/>
                </a:solidFill>
                <a:latin typeface="Calibri"/>
                <a:ea typeface="Calibri"/>
                <a:cs typeface="Calibri"/>
                <a:sym typeface="Calibri"/>
              </a:rPr>
              <a:t>Error from sensitivity to small fluctuations(Including anomaly) . Overfitting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26</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data scientist is a specialist in solving problems like the ones that arise in machine learning. People in this role typically have a wide range of skills. They’re comfortable working with complex machine learning algorithms, for example, and they also have a strong sense of which of these algorithms are likely to work best in different situations. A data scientist might also need to have software development skills, as they’re often called upon to write code. </a:t>
            </a:r>
          </a:p>
        </p:txBody>
      </p:sp>
      <p:sp>
        <p:nvSpPr>
          <p:cNvPr id="97" name="Shape 9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Dataset of 200 items had 180 low-satisfaction items, 10 medium-satisfaction items and 10 high-satisfaction items. A model could just predict low-satisfaction for all items and score 180 / 200 = </a:t>
            </a:r>
            <a:r>
              <a:rPr lang="en-US" sz="1200" b="1" i="0" kern="1200" dirty="0">
                <a:solidFill>
                  <a:schemeClr val="tx1"/>
                </a:solidFill>
                <a:effectLst/>
                <a:latin typeface="+mn-lt"/>
                <a:ea typeface="+mn-ea"/>
                <a:cs typeface="+mn-cs"/>
              </a:rPr>
              <a:t>0.9000 </a:t>
            </a:r>
            <a:r>
              <a:rPr lang="en-US" sz="1200" b="0" i="0" kern="1200" dirty="0">
                <a:solidFill>
                  <a:schemeClr val="tx1"/>
                </a:solidFill>
                <a:effectLst/>
                <a:latin typeface="+mn-lt"/>
                <a:ea typeface="+mn-ea"/>
                <a:cs typeface="+mn-cs"/>
              </a:rPr>
              <a:t>accuracy for the </a:t>
            </a:r>
            <a:r>
              <a:rPr lang="en-US" sz="1200" b="1" i="0" kern="1200" dirty="0" err="1">
                <a:solidFill>
                  <a:schemeClr val="tx1"/>
                </a:solidFill>
                <a:effectLst/>
                <a:latin typeface="+mn-lt"/>
                <a:ea typeface="+mn-ea"/>
                <a:cs typeface="+mn-cs"/>
              </a:rPr>
              <a:t>MicroAccuracy</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metric. But the </a:t>
            </a:r>
            <a:r>
              <a:rPr lang="en-US" sz="1200" b="1" i="0" kern="1200" dirty="0" err="1">
                <a:solidFill>
                  <a:schemeClr val="tx1"/>
                </a:solidFill>
                <a:effectLst/>
                <a:latin typeface="+mn-lt"/>
                <a:ea typeface="+mn-ea"/>
                <a:cs typeface="+mn-cs"/>
              </a:rPr>
              <a:t>MacroAccurcy</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would be (0.9000 + 0.0500 + 0.0500) / 3 = </a:t>
            </a:r>
            <a:r>
              <a:rPr lang="en-US" sz="1200" b="1" i="0" kern="1200" dirty="0">
                <a:solidFill>
                  <a:schemeClr val="tx1"/>
                </a:solidFill>
                <a:effectLst/>
                <a:latin typeface="+mn-lt"/>
                <a:ea typeface="+mn-ea"/>
                <a:cs typeface="+mn-cs"/>
              </a:rPr>
              <a:t>0.3333</a:t>
            </a:r>
            <a:r>
              <a:rPr lang="en-US" sz="1200" b="0" i="0" kern="1200" dirty="0">
                <a:solidFill>
                  <a:schemeClr val="tx1"/>
                </a:solidFill>
                <a:effectLst/>
                <a:latin typeface="+mn-lt"/>
                <a:ea typeface="+mn-ea"/>
                <a:cs typeface="+mn-cs"/>
              </a:rPr>
              <a:t>.</a:t>
            </a:r>
          </a:p>
          <a:p>
            <a:pPr marL="171450" indent="-171450">
              <a:buFontTx/>
              <a:buChar char="-"/>
            </a:pPr>
            <a:endParaRPr lang="en-IN" b="1" dirty="0"/>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107815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33</a:t>
            </a:fld>
            <a:endParaRPr lang="en-IN"/>
          </a:p>
        </p:txBody>
      </p:sp>
    </p:spTree>
    <p:extLst>
      <p:ext uri="{BB962C8B-B14F-4D97-AF65-F5344CB8AC3E}">
        <p14:creationId xmlns:p14="http://schemas.microsoft.com/office/powerpoint/2010/main" val="2841479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book -- and free!</a:t>
            </a:r>
            <a:r>
              <a:rPr lang="en-US" baseline="0" dirty="0"/>
              <a:t> Another recommended book on Azure Machine is Learning is "Predictive Analytics with Microsoft Azure Machine Learning " (https://www.amazon.com/Predictive-Analytics-Microsoft-Machine-Learning/dp/1484212010).</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8887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I-Robot</a:t>
            </a:r>
          </a:p>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Terminator 2</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7" name="Shape 26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39</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Visual Studio or VS Code for Sentiment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t>
            </a:r>
            <a:r>
              <a:rPr lang="en-US" dirty="0" err="1">
                <a:hlinkClick r:id="rId3"/>
              </a:rPr>
              <a:t>ML.Net</a:t>
            </a:r>
            <a:r>
              <a:rPr lang="en-US" dirty="0">
                <a:hlinkClick r:id="rId3"/>
              </a:rPr>
              <a:t> CLI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a:t>
            </a:fld>
            <a:endParaRPr lang="en-IN"/>
          </a:p>
        </p:txBody>
      </p:sp>
    </p:spTree>
    <p:extLst>
      <p:ext uri="{BB962C8B-B14F-4D97-AF65-F5344CB8AC3E}">
        <p14:creationId xmlns:p14="http://schemas.microsoft.com/office/powerpoint/2010/main" val="48040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opinion - </a:t>
            </a:r>
            <a:r>
              <a:rPr lang="en-IN" sz="1200" kern="1200" dirty="0">
                <a:solidFill>
                  <a:schemeClr val="tx1"/>
                </a:solidFill>
                <a:effectLst/>
                <a:latin typeface="+mn-lt"/>
                <a:ea typeface="+mn-ea"/>
                <a:cs typeface="+mn-cs"/>
              </a:rPr>
              <a:t>Ecosystem projects are not growing to be compatible with Hadoop. E.g. Pig, Sqoop, Oozie,…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7</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11</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Details</a:t>
            </a:r>
            <a:r>
              <a:rPr lang="en-IN" sz="1200" kern="1200" dirty="0">
                <a:solidFill>
                  <a:schemeClr val="tx1"/>
                </a:solidFill>
                <a:effectLst/>
                <a:latin typeface="+mn-lt"/>
                <a:ea typeface="+mn-ea"/>
                <a:cs typeface="+mn-cs"/>
              </a:rPr>
              <a:t> - An online shopping site store their feedback data in Azure SQL Data Warehouse. The data, in short, is about the rating(1 to 5) and comments by the buyer for each delivered order. The management would like to extract insights about this feedbacks and improve its business. Analysis of bad feedbacks with 1,2 rating and good feedbacks that are with 4,5 rating is straight forward. Feedbacks with 3-rating expresses the biased feeling of customers with both good and bad comments. So apart from the overall rating, the comments in 3-rating should be segregated as good and bad comments using Machine Learning. Finally need to prepare a business dashboard to showcase the feedbacks for the sake of decision making. </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14</a:t>
            </a:fld>
            <a:endParaRPr lang="en-IN"/>
          </a:p>
        </p:txBody>
      </p:sp>
    </p:spTree>
    <p:extLst>
      <p:ext uri="{BB962C8B-B14F-4D97-AF65-F5344CB8AC3E}">
        <p14:creationId xmlns:p14="http://schemas.microsoft.com/office/powerpoint/2010/main" val="273448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18</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21</a:t>
            </a:fld>
            <a:endParaRPr lang="en-IN"/>
          </a:p>
        </p:txBody>
      </p:sp>
    </p:spTree>
    <p:extLst>
      <p:ext uri="{BB962C8B-B14F-4D97-AF65-F5344CB8AC3E}">
        <p14:creationId xmlns:p14="http://schemas.microsoft.com/office/powerpoint/2010/main" val="292696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58552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21.02.2020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21.02.2020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syncfusion-my.sharepoint.com/:x:/r/personal/kiruthika_radhakrishnan_syncfusion_com/Documents/Microsoft%20Teams%20Chat%20Files/SupplyChainDetails.xls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ww.youtube.com/watch?v=4QoCbhsQeyE"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agazine.com/articles/2019/09/30/automl-mlnet.aspx"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boldbi.com/whitepapers/key-performance-indicators"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boldbi.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205152C-5D11-4027-A127-6A5D3D373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5A31AE8-0E91-4CDA-9C9E-21D3C2098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E464C-BBC8-4575-B193-3A81B4BDD981}"/>
              </a:ext>
            </a:extLst>
          </p:cNvPr>
          <p:cNvSpPr>
            <a:spLocks noGrp="1"/>
          </p:cNvSpPr>
          <p:nvPr>
            <p:ph type="ctrTitle"/>
          </p:nvPr>
        </p:nvSpPr>
        <p:spPr>
          <a:xfrm>
            <a:off x="1303850" y="891541"/>
            <a:ext cx="5016563" cy="4074074"/>
          </a:xfrm>
        </p:spPr>
        <p:txBody>
          <a:bodyPr>
            <a:normAutofit/>
          </a:bodyPr>
          <a:lstStyle/>
          <a:p>
            <a:pPr algn="l"/>
            <a:r>
              <a:rPr lang="en-IN" sz="7400">
                <a:solidFill>
                  <a:srgbClr val="FFFFFF"/>
                </a:solidFill>
              </a:rPr>
              <a:t>Big Data and Business Intelligence</a:t>
            </a:r>
          </a:p>
        </p:txBody>
      </p:sp>
      <p:sp>
        <p:nvSpPr>
          <p:cNvPr id="3" name="Subtitle 2">
            <a:extLst>
              <a:ext uri="{FF2B5EF4-FFF2-40B4-BE49-F238E27FC236}">
                <a16:creationId xmlns:a16="http://schemas.microsoft.com/office/drawing/2014/main" id="{EB71AC7F-7628-485E-8063-811D2D2EC1B1}"/>
              </a:ext>
            </a:extLst>
          </p:cNvPr>
          <p:cNvSpPr>
            <a:spLocks noGrp="1"/>
          </p:cNvSpPr>
          <p:nvPr>
            <p:ph type="subTitle" idx="1"/>
          </p:nvPr>
        </p:nvSpPr>
        <p:spPr>
          <a:xfrm>
            <a:off x="1303850" y="4965613"/>
            <a:ext cx="5016563" cy="921039"/>
          </a:xfrm>
        </p:spPr>
        <p:txBody>
          <a:bodyPr>
            <a:normAutofit/>
          </a:bodyPr>
          <a:lstStyle/>
          <a:p>
            <a:pPr algn="l"/>
            <a:r>
              <a:rPr lang="en-IN" sz="1800" dirty="0">
                <a:solidFill>
                  <a:srgbClr val="FFFFFF"/>
                </a:solidFill>
              </a:rPr>
              <a:t>Dinesh Kumar P</a:t>
            </a:r>
          </a:p>
          <a:p>
            <a:pPr algn="l"/>
            <a:r>
              <a:rPr lang="en-IN" sz="1800" dirty="0">
                <a:solidFill>
                  <a:srgbClr val="FFFFFF"/>
                </a:solidFill>
              </a:rPr>
              <a:t>Mallieswari D</a:t>
            </a:r>
            <a:endParaRPr lang="en-IN" sz="1600" dirty="0">
              <a:solidFill>
                <a:srgbClr val="FFFFFF"/>
              </a:solidFill>
            </a:endParaRPr>
          </a:p>
        </p:txBody>
      </p:sp>
      <p:sp>
        <p:nvSpPr>
          <p:cNvPr id="23" name="Rectangle 22">
            <a:extLst>
              <a:ext uri="{FF2B5EF4-FFF2-40B4-BE49-F238E27FC236}">
                <a16:creationId xmlns:a16="http://schemas.microsoft.com/office/drawing/2014/main" id="{F7A3F82F-37A7-4B12-BFE8-DE53981A8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id="{DBF5F220-4D91-4808-B65F-2929DF17DD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7054" y="346546"/>
            <a:ext cx="4000156" cy="4000156"/>
          </a:xfrm>
          <a:prstGeom prst="rect">
            <a:avLst/>
          </a:prstGeom>
          <a:effectLst>
            <a:outerShdw blurRad="406400" dist="317500" dir="5400000" sx="89000" sy="89000" rotWithShape="0">
              <a:prstClr val="black">
                <a:alpha val="15000"/>
              </a:prstClr>
            </a:outerShdw>
          </a:effectLst>
        </p:spPr>
      </p:pic>
      <p:sp>
        <p:nvSpPr>
          <p:cNvPr id="4" name="Rectangle 3">
            <a:extLst>
              <a:ext uri="{FF2B5EF4-FFF2-40B4-BE49-F238E27FC236}">
                <a16:creationId xmlns:a16="http://schemas.microsoft.com/office/drawing/2014/main" id="{13543E50-0392-496B-841B-24386D139AEC}"/>
              </a:ext>
            </a:extLst>
          </p:cNvPr>
          <p:cNvSpPr/>
          <p:nvPr/>
        </p:nvSpPr>
        <p:spPr>
          <a:xfrm>
            <a:off x="7577043" y="4693248"/>
            <a:ext cx="4103166" cy="1193404"/>
          </a:xfrm>
          <a:prstGeom prst="rect">
            <a:avLst/>
          </a:prstGeom>
        </p:spPr>
        <p:txBody>
          <a:bodyPr wrap="square">
            <a:spAutoFit/>
          </a:bodyPr>
          <a:lstStyle/>
          <a:p>
            <a:pPr algn="ctr" fontAlgn="ctr">
              <a:lnSpc>
                <a:spcPct val="90000"/>
              </a:lnSpc>
              <a:spcBef>
                <a:spcPct val="0"/>
              </a:spcBef>
              <a:spcAft>
                <a:spcPts val="600"/>
              </a:spcAft>
            </a:pPr>
            <a:r>
              <a:rPr lang="en-US" b="1" i="1" dirty="0">
                <a:solidFill>
                  <a:srgbClr val="080808"/>
                </a:solidFill>
              </a:rPr>
              <a:t>“Without data you are just another person with opinion”</a:t>
            </a:r>
            <a:r>
              <a:rPr lang="en-US" i="1" dirty="0">
                <a:solidFill>
                  <a:srgbClr val="080808"/>
                </a:solidFill>
              </a:rPr>
              <a:t> </a:t>
            </a:r>
            <a:endParaRPr lang="en-US" dirty="0">
              <a:solidFill>
                <a:srgbClr val="080808"/>
              </a:solidFill>
            </a:endParaRPr>
          </a:p>
          <a:p>
            <a:pPr algn="ctr" fontAlgn="ctr">
              <a:lnSpc>
                <a:spcPct val="90000"/>
              </a:lnSpc>
              <a:spcBef>
                <a:spcPct val="0"/>
              </a:spcBef>
              <a:spcAft>
                <a:spcPts val="600"/>
              </a:spcAft>
            </a:pPr>
            <a:endParaRPr lang="en-US" dirty="0">
              <a:solidFill>
                <a:srgbClr val="080808"/>
              </a:solidFill>
            </a:endParaRPr>
          </a:p>
          <a:p>
            <a:pPr algn="ctr" fontAlgn="ctr">
              <a:lnSpc>
                <a:spcPct val="90000"/>
              </a:lnSpc>
              <a:spcBef>
                <a:spcPct val="0"/>
              </a:spcBef>
              <a:spcAft>
                <a:spcPts val="600"/>
              </a:spcAft>
            </a:pPr>
            <a:r>
              <a:rPr lang="en-US" sz="1400" dirty="0">
                <a:solidFill>
                  <a:srgbClr val="080808"/>
                </a:solidFill>
              </a:rPr>
              <a:t>- W. Edwards Deming.</a:t>
            </a:r>
          </a:p>
        </p:txBody>
      </p:sp>
    </p:spTree>
    <p:extLst>
      <p:ext uri="{BB962C8B-B14F-4D97-AF65-F5344CB8AC3E}">
        <p14:creationId xmlns:p14="http://schemas.microsoft.com/office/powerpoint/2010/main" val="76280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5A92E94-6115-4E39-8EA5-E93850409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98" y="643467"/>
            <a:ext cx="9773804" cy="5571066"/>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a:blip r:embed="rId3"/>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242511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Burst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35918175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14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services</a:t>
            </a:r>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8769422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218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C27F3-D9C1-4093-9ADC-BCE3AC101A8B}"/>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Review the customer feedbacks with 3 rating out of 5</a:t>
            </a:r>
          </a:p>
        </p:txBody>
      </p:sp>
      <p:cxnSp>
        <p:nvCxnSpPr>
          <p:cNvPr id="30" name="Straight Connector 2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BD66-9F7A-4F04-80EA-23D3646942F5}"/>
              </a:ext>
            </a:extLst>
          </p:cNvPr>
          <p:cNvSpPr>
            <a:spLocks noGrp="1"/>
          </p:cNvSpPr>
          <p:nvPr>
            <p:ph idx="1"/>
          </p:nvPr>
        </p:nvSpPr>
        <p:spPr>
          <a:xfrm>
            <a:off x="4976031" y="963877"/>
            <a:ext cx="6377769" cy="4930246"/>
          </a:xfrm>
        </p:spPr>
        <p:txBody>
          <a:bodyPr anchor="ctr">
            <a:normAutofit/>
          </a:bodyPr>
          <a:lstStyle/>
          <a:p>
            <a:pPr marL="0" indent="0">
              <a:buNone/>
            </a:pPr>
            <a:r>
              <a:rPr lang="en-IN" sz="2400" b="1" dirty="0"/>
              <a:t>Requirement</a:t>
            </a:r>
            <a:r>
              <a:rPr lang="en-IN" sz="2400" dirty="0"/>
              <a:t> </a:t>
            </a:r>
          </a:p>
          <a:p>
            <a:r>
              <a:rPr lang="en-IN" sz="2400" dirty="0"/>
              <a:t>Build a cost-effective data pipeline system that </a:t>
            </a:r>
            <a:r>
              <a:rPr lang="en-IN" sz="2400" dirty="0" err="1"/>
              <a:t>analyzes</a:t>
            </a:r>
            <a:r>
              <a:rPr lang="en-IN" sz="2400" dirty="0"/>
              <a:t> customer feedbacks provided in a shopping website. </a:t>
            </a:r>
          </a:p>
          <a:p>
            <a:r>
              <a:rPr lang="en-IN" sz="2400" dirty="0"/>
              <a:t>Prepare a Machine Learning model to know the sentiment of comments mentioned in feedbacks. </a:t>
            </a:r>
          </a:p>
          <a:p>
            <a:r>
              <a:rPr lang="en-IN" sz="2400" dirty="0"/>
              <a:t>Also prepare a visualization that helps stake holders for decision-making. </a:t>
            </a:r>
          </a:p>
        </p:txBody>
      </p:sp>
    </p:spTree>
    <p:extLst>
      <p:ext uri="{BB962C8B-B14F-4D97-AF65-F5344CB8AC3E}">
        <p14:creationId xmlns:p14="http://schemas.microsoft.com/office/powerpoint/2010/main" val="426418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21DB574-068E-4B55-893B-75A5E96201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id="{33E9A31F-1D8D-440C-8086-B96263D10430}"/>
              </a:ext>
            </a:extLst>
          </p:cNvPr>
          <p:cNvSpPr/>
          <p:nvPr/>
        </p:nvSpPr>
        <p:spPr>
          <a:xfrm flipH="1">
            <a:off x="609601" y="817868"/>
            <a:ext cx="2356338"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peech Bubble: Rectangle with Corners Rounded 5">
            <a:extLst>
              <a:ext uri="{FF2B5EF4-FFF2-40B4-BE49-F238E27FC236}">
                <a16:creationId xmlns:a16="http://schemas.microsoft.com/office/drawing/2014/main" id="{95B5B9C7-8EB2-4FDD-A291-71482336C93F}"/>
              </a:ext>
            </a:extLst>
          </p:cNvPr>
          <p:cNvSpPr/>
          <p:nvPr/>
        </p:nvSpPr>
        <p:spPr>
          <a:xfrm>
            <a:off x="9155725" y="817868"/>
            <a:ext cx="2649412" cy="1025586"/>
          </a:xfrm>
          <a:prstGeom prst="wedgeRoundRectCallout">
            <a:avLst>
              <a:gd name="adj1" fmla="val -50922"/>
              <a:gd name="adj2" fmla="val 8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6">
            <a:extLst>
              <a:ext uri="{FF2B5EF4-FFF2-40B4-BE49-F238E27FC236}">
                <a16:creationId xmlns:a16="http://schemas.microsoft.com/office/drawing/2014/main" id="{6A78D704-6D1E-42C7-8958-ED124EBF4F17}"/>
              </a:ext>
            </a:extLst>
          </p:cNvPr>
          <p:cNvSpPr/>
          <p:nvPr/>
        </p:nvSpPr>
        <p:spPr>
          <a:xfrm>
            <a:off x="3770066" y="1160495"/>
            <a:ext cx="1713210" cy="861554"/>
          </a:xfrm>
          <a:prstGeom prst="wedgeRectCallout">
            <a:avLst>
              <a:gd name="adj1" fmla="val 5183"/>
              <a:gd name="adj2" fmla="val 92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5868ACEB-308C-48E8-A03A-8942DA037176}"/>
              </a:ext>
            </a:extLst>
          </p:cNvPr>
          <p:cNvSpPr/>
          <p:nvPr/>
        </p:nvSpPr>
        <p:spPr>
          <a:xfrm>
            <a:off x="6575551" y="1160494"/>
            <a:ext cx="1713211" cy="861554"/>
          </a:xfrm>
          <a:prstGeom prst="wedgeRectCallout">
            <a:avLst>
              <a:gd name="adj1" fmla="val -46151"/>
              <a:gd name="adj2" fmla="val 89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llout: Line 8">
            <a:extLst>
              <a:ext uri="{FF2B5EF4-FFF2-40B4-BE49-F238E27FC236}">
                <a16:creationId xmlns:a16="http://schemas.microsoft.com/office/drawing/2014/main" id="{E7894E6F-8FDC-4190-8B3C-1CD18103994F}"/>
              </a:ext>
            </a:extLst>
          </p:cNvPr>
          <p:cNvSpPr/>
          <p:nvPr/>
        </p:nvSpPr>
        <p:spPr>
          <a:xfrm>
            <a:off x="9220201" y="5164013"/>
            <a:ext cx="2520459" cy="1395046"/>
          </a:xfrm>
          <a:prstGeom prst="borderCallout1">
            <a:avLst>
              <a:gd name="adj1" fmla="val 51899"/>
              <a:gd name="adj2" fmla="val 39"/>
              <a:gd name="adj3" fmla="val -108595"/>
              <a:gd name="adj4" fmla="val -593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Bent Line 9">
            <a:extLst>
              <a:ext uri="{FF2B5EF4-FFF2-40B4-BE49-F238E27FC236}">
                <a16:creationId xmlns:a16="http://schemas.microsoft.com/office/drawing/2014/main" id="{7C953D3E-5A46-4F9D-8C9C-C4D4C74FD91B}"/>
              </a:ext>
            </a:extLst>
          </p:cNvPr>
          <p:cNvSpPr/>
          <p:nvPr/>
        </p:nvSpPr>
        <p:spPr>
          <a:xfrm flipH="1">
            <a:off x="609599" y="5164014"/>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id="{42154CC7-4A3E-449D-9903-10ACD47FB154}"/>
              </a:ext>
            </a:extLst>
          </p:cNvPr>
          <p:cNvSpPr/>
          <p:nvPr/>
        </p:nvSpPr>
        <p:spPr>
          <a:xfrm>
            <a:off x="4998798" y="5164014"/>
            <a:ext cx="2520459" cy="1395046"/>
          </a:xfrm>
          <a:prstGeom prst="borderCallout1">
            <a:avLst>
              <a:gd name="adj1" fmla="val 1943"/>
              <a:gd name="adj2" fmla="val 51196"/>
              <a:gd name="adj3" fmla="val -90021"/>
              <a:gd name="adj4" fmla="val 51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3973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Azure Synapse Analytics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4976031" y="963877"/>
            <a:ext cx="6377769" cy="4930246"/>
          </a:xfrm>
        </p:spPr>
        <p:txBody>
          <a:bodyPr anchor="ctr">
            <a:normAutofit/>
          </a:bodyPr>
          <a:lstStyle/>
          <a:p>
            <a:r>
              <a:rPr lang="en-US" sz="2400" dirty="0"/>
              <a:t>Simplifies your data lake and data warehousing solutions – </a:t>
            </a:r>
            <a:r>
              <a:rPr lang="en-US" sz="2400" dirty="0" err="1"/>
              <a:t>Datalakehouse</a:t>
            </a:r>
            <a:r>
              <a:rPr lang="en-US" sz="2400"/>
              <a:t>.</a:t>
            </a:r>
            <a:endParaRPr lang="en-US" sz="2400" dirty="0"/>
          </a:p>
          <a:p>
            <a:r>
              <a:rPr lang="en-US" sz="2400" dirty="0"/>
              <a:t>Reduces project development time for machine learning, BI, and AI.</a:t>
            </a:r>
            <a:endParaRPr lang="en-IN" sz="2400" dirty="0"/>
          </a:p>
        </p:txBody>
      </p:sp>
    </p:spTree>
    <p:extLst>
      <p:ext uri="{BB962C8B-B14F-4D97-AF65-F5344CB8AC3E}">
        <p14:creationId xmlns:p14="http://schemas.microsoft.com/office/powerpoint/2010/main" val="350574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877C7-25EF-4D63-8385-D7CC707FAA5E}"/>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Sentiment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E3A780-AFCD-4821-B7CF-DFF6E32B6A91}"/>
              </a:ext>
            </a:extLst>
          </p:cNvPr>
          <p:cNvSpPr>
            <a:spLocks noGrp="1"/>
          </p:cNvSpPr>
          <p:nvPr>
            <p:ph idx="1"/>
          </p:nvPr>
        </p:nvSpPr>
        <p:spPr>
          <a:xfrm>
            <a:off x="4976031" y="963877"/>
            <a:ext cx="6377769" cy="4930246"/>
          </a:xfrm>
        </p:spPr>
        <p:txBody>
          <a:bodyPr anchor="ctr">
            <a:normAutofit/>
          </a:bodyPr>
          <a:lstStyle/>
          <a:p>
            <a:r>
              <a:rPr lang="en-IN" sz="2400" dirty="0"/>
              <a:t>What drive’s business? – Its “customer satisfaction”.</a:t>
            </a:r>
          </a:p>
          <a:p>
            <a:r>
              <a:rPr lang="en-IN" sz="2400" dirty="0"/>
              <a:t>Online Surveys, Social media posts-tweets-comments, Support requests,…</a:t>
            </a:r>
          </a:p>
          <a:p>
            <a:r>
              <a:rPr lang="en-IN" sz="2400" dirty="0"/>
              <a:t>Sentiment Analysis - the quickest way for decision makers to ask a team to drill down further about feedbacks based on the ratio they get for more data or over a period of time (more bad / more good).</a:t>
            </a:r>
          </a:p>
          <a:p>
            <a:r>
              <a:rPr lang="en-IN" sz="2400" dirty="0"/>
              <a:t>Almost in any domain – Healthcare, Supply Chain apart from just Retail.</a:t>
            </a:r>
          </a:p>
        </p:txBody>
      </p:sp>
    </p:spTree>
    <p:extLst>
      <p:ext uri="{BB962C8B-B14F-4D97-AF65-F5344CB8AC3E}">
        <p14:creationId xmlns:p14="http://schemas.microsoft.com/office/powerpoint/2010/main" val="141091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4E356-B5CC-4114-8D5D-C68C506D3B06}"/>
              </a:ext>
            </a:extLst>
          </p:cNvPr>
          <p:cNvSpPr>
            <a:spLocks noGrp="1"/>
          </p:cNvSpPr>
          <p:nvPr>
            <p:ph type="title"/>
          </p:nvPr>
        </p:nvSpPr>
        <p:spPr>
          <a:xfrm>
            <a:off x="1330325" y="958852"/>
            <a:ext cx="9531350" cy="2514597"/>
          </a:xfrm>
        </p:spPr>
        <p:txBody>
          <a:bodyPr vert="horz" lIns="91440" tIns="45720" rIns="91440" bIns="45720" rtlCol="0" anchor="b">
            <a:normAutofit/>
          </a:bodyPr>
          <a:lstStyle/>
          <a:p>
            <a:pPr algn="ctr"/>
            <a:r>
              <a:rPr lang="en-US" sz="6200" kern="1200">
                <a:solidFill>
                  <a:srgbClr val="FFFFFF"/>
                </a:solidFill>
                <a:latin typeface="+mj-lt"/>
                <a:ea typeface="+mj-ea"/>
                <a:cs typeface="+mj-cs"/>
              </a:rPr>
              <a:t>https://tinyurl.com/svnvyyr</a:t>
            </a:r>
          </a:p>
        </p:txBody>
      </p:sp>
      <p:sp>
        <p:nvSpPr>
          <p:cNvPr id="3" name="Text Placeholder 2">
            <a:extLst>
              <a:ext uri="{FF2B5EF4-FFF2-40B4-BE49-F238E27FC236}">
                <a16:creationId xmlns:a16="http://schemas.microsoft.com/office/drawing/2014/main" id="{5D5F8A44-3060-4001-B8DD-5496A5202022}"/>
              </a:ext>
            </a:extLst>
          </p:cNvPr>
          <p:cNvSpPr>
            <a:spLocks noGrp="1"/>
          </p:cNvSpPr>
          <p:nvPr>
            <p:ph type="body" idx="1"/>
          </p:nvPr>
        </p:nvSpPr>
        <p:spPr>
          <a:xfrm>
            <a:off x="1330324" y="4305300"/>
            <a:ext cx="9585326" cy="1454150"/>
          </a:xfrm>
        </p:spPr>
        <p:txBody>
          <a:bodyPr vert="horz" lIns="91440" tIns="45720" rIns="91440" bIns="45720" rtlCol="0">
            <a:normAutofit/>
          </a:bodyPr>
          <a:lstStyle/>
          <a:p>
            <a:pPr algn="ctr"/>
            <a:r>
              <a:rPr lang="en-US" sz="3200" kern="1200" dirty="0">
                <a:solidFill>
                  <a:schemeClr val="tx1"/>
                </a:solidFill>
                <a:latin typeface="+mn-lt"/>
                <a:ea typeface="+mn-ea"/>
                <a:cs typeface="+mn-cs"/>
              </a:rPr>
              <a:t>Register yourself</a:t>
            </a:r>
          </a:p>
        </p:txBody>
      </p:sp>
    </p:spTree>
    <p:extLst>
      <p:ext uri="{BB962C8B-B14F-4D97-AF65-F5344CB8AC3E}">
        <p14:creationId xmlns:p14="http://schemas.microsoft.com/office/powerpoint/2010/main" val="4215431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599F9-F179-4420-99F8-0E586C7B35B6}"/>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Importance of Data Analytics and BI</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BA7915-8971-41BB-892E-6604E4D47D86}"/>
              </a:ext>
            </a:extLst>
          </p:cNvPr>
          <p:cNvSpPr>
            <a:spLocks noGrp="1"/>
          </p:cNvSpPr>
          <p:nvPr>
            <p:ph idx="1"/>
          </p:nvPr>
        </p:nvSpPr>
        <p:spPr>
          <a:xfrm>
            <a:off x="4976031" y="963877"/>
            <a:ext cx="6377769" cy="4930246"/>
          </a:xfrm>
        </p:spPr>
        <p:txBody>
          <a:bodyPr anchor="ctr">
            <a:normAutofit/>
          </a:bodyPr>
          <a:lstStyle/>
          <a:p>
            <a:r>
              <a:rPr lang="en-IN" sz="2400" dirty="0"/>
              <a:t>Analytics everywhere on few clicks - </a:t>
            </a:r>
            <a:r>
              <a:rPr lang="en-IN" sz="2000" dirty="0">
                <a:hlinkClick r:id="rId2"/>
              </a:rPr>
              <a:t>Excel</a:t>
            </a:r>
            <a:r>
              <a:rPr lang="en-IN" sz="2000" dirty="0"/>
              <a:t> – Ideas, Outlook – Insights, PowerPoint – Design Ideas, Word – CV Assistant, Read aloud, Spelling &amp; Grammar.</a:t>
            </a:r>
          </a:p>
          <a:p>
            <a:endParaRPr lang="en-IN" sz="2000" dirty="0"/>
          </a:p>
          <a:p>
            <a:pPr lvl="1"/>
            <a:endParaRPr lang="en-IN" dirty="0"/>
          </a:p>
        </p:txBody>
      </p:sp>
    </p:spTree>
    <p:extLst>
      <p:ext uri="{BB962C8B-B14F-4D97-AF65-F5344CB8AC3E}">
        <p14:creationId xmlns:p14="http://schemas.microsoft.com/office/powerpoint/2010/main" val="1233191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63029" y="1012004"/>
            <a:ext cx="3416158" cy="4795408"/>
          </a:xfrm>
        </p:spPr>
        <p:txBody>
          <a:bodyPr>
            <a:normAutofit/>
          </a:bodyPr>
          <a:lstStyle/>
          <a:p>
            <a:r>
              <a:rPr lang="en-IN">
                <a:solidFill>
                  <a:srgbClr val="FFFFFF"/>
                </a:solidFill>
                <a:latin typeface="Quattrocento Sans"/>
                <a:ea typeface="Quattrocento Sans"/>
                <a:cs typeface="Quattrocento Sans"/>
                <a:sym typeface="Quattrocento Sans"/>
              </a:rPr>
              <a:t>What is Machine Learning ?</a:t>
            </a:r>
            <a:br>
              <a:rPr lang="en-IN">
                <a:solidFill>
                  <a:srgbClr val="FFFFFF"/>
                </a:solidFill>
                <a:latin typeface="Quattrocento Sans"/>
                <a:ea typeface="Quattrocento Sans"/>
                <a:cs typeface="Quattrocento Sans"/>
                <a:sym typeface="Quattrocento Sans"/>
              </a:rPr>
            </a:br>
            <a:endParaRPr lang="en-IN">
              <a:solidFill>
                <a:srgbClr val="FFFFFF"/>
              </a:solidFill>
            </a:endParaRPr>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25212109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44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48" name="Shape 48"/>
          <p:cNvSpPr txBox="1"/>
          <p:nvPr/>
        </p:nvSpPr>
        <p:spPr>
          <a:xfrm>
            <a:off x="1026696" y="934717"/>
            <a:ext cx="10030510"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5400">
                <a:solidFill>
                  <a:schemeClr val="dk1"/>
                </a:solidFill>
                <a:latin typeface="Quattrocento Sans"/>
                <a:ea typeface="Quattrocento Sans"/>
                <a:cs typeface="Quattrocento Sans"/>
                <a:sym typeface="Quattrocento Sans"/>
              </a:rPr>
              <a:t>What Machine Learning does ?</a:t>
            </a:r>
          </a:p>
        </p:txBody>
      </p:sp>
      <p:sp>
        <p:nvSpPr>
          <p:cNvPr id="49" name="Shape 49"/>
          <p:cNvSpPr txBox="1"/>
          <p:nvPr/>
        </p:nvSpPr>
        <p:spPr>
          <a:xfrm>
            <a:off x="1026696" y="2556017"/>
            <a:ext cx="10030511" cy="1754326"/>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Predicting future</a:t>
            </a:r>
          </a:p>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Organizing or Grouping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179" name="Shape 179"/>
          <p:cNvSpPr txBox="1"/>
          <p:nvPr/>
        </p:nvSpPr>
        <p:spPr>
          <a:xfrm>
            <a:off x="1337734" y="743748"/>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Types of algorithms</a:t>
            </a:r>
          </a:p>
        </p:txBody>
      </p:sp>
      <p:pic>
        <p:nvPicPr>
          <p:cNvPr id="180" name="Shape 180"/>
          <p:cNvPicPr preferRelativeResize="0"/>
          <p:nvPr/>
        </p:nvPicPr>
        <p:blipFill rotWithShape="1">
          <a:blip r:embed="rId3">
            <a:alphaModFix/>
          </a:blip>
          <a:srcRect/>
          <a:stretch/>
        </p:blipFill>
        <p:spPr>
          <a:xfrm>
            <a:off x="2552700" y="1667078"/>
            <a:ext cx="7073844" cy="43273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01" name="Shape 101"/>
          <p:cNvSpPr txBox="1"/>
          <p:nvPr/>
        </p:nvSpPr>
        <p:spPr>
          <a:xfrm>
            <a:off x="2658658" y="793329"/>
            <a:ext cx="6874681"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5400">
                <a:solidFill>
                  <a:schemeClr val="dk1"/>
                </a:solidFill>
                <a:latin typeface="Quattrocento Sans"/>
                <a:ea typeface="Quattrocento Sans"/>
                <a:cs typeface="Quattrocento Sans"/>
                <a:sym typeface="Quattrocento Sans"/>
              </a:rPr>
              <a:t>Role of Data Scientist</a:t>
            </a:r>
          </a:p>
        </p:txBody>
      </p:sp>
      <p:sp>
        <p:nvSpPr>
          <p:cNvPr id="102" name="Shape 102"/>
          <p:cNvSpPr txBox="1"/>
          <p:nvPr/>
        </p:nvSpPr>
        <p:spPr>
          <a:xfrm>
            <a:off x="1080744" y="1716659"/>
            <a:ext cx="10030511" cy="4154984"/>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Which raw data to use?</a:t>
            </a:r>
          </a:p>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How should that data be processed to create prepared data?</a:t>
            </a:r>
          </a:p>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Identify Combinations of prepared data and machine learning algorithms should you use to create the best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63029" y="1012004"/>
            <a:ext cx="3416158" cy="4795408"/>
          </a:xfrm>
        </p:spPr>
        <p:txBody>
          <a:bodyPr>
            <a:normAutofit/>
          </a:bodyPr>
          <a:lstStyle/>
          <a:p>
            <a:r>
              <a:rPr lang="en-IN">
                <a:solidFill>
                  <a:srgbClr val="FFFFFF"/>
                </a:solidFill>
              </a:rPr>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2326385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5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3AB8-D748-4447-9B9D-DD4625887991}"/>
              </a:ext>
            </a:extLst>
          </p:cNvPr>
          <p:cNvSpPr>
            <a:spLocks noGrp="1"/>
          </p:cNvSpPr>
          <p:nvPr>
            <p:ph type="title"/>
          </p:nvPr>
        </p:nvSpPr>
        <p:spPr>
          <a:xfrm>
            <a:off x="838200" y="620392"/>
            <a:ext cx="3374136" cy="5504688"/>
          </a:xfrm>
        </p:spPr>
        <p:txBody>
          <a:bodyPr>
            <a:normAutofit/>
          </a:bodyPr>
          <a:lstStyle/>
          <a:p>
            <a:r>
              <a:rPr lang="en-IN"/>
              <a:t>Pre-requisites for workshop</a:t>
            </a:r>
          </a:p>
        </p:txBody>
      </p:sp>
      <p:graphicFrame>
        <p:nvGraphicFramePr>
          <p:cNvPr id="5" name="Content Placeholder 2">
            <a:extLst>
              <a:ext uri="{FF2B5EF4-FFF2-40B4-BE49-F238E27FC236}">
                <a16:creationId xmlns:a16="http://schemas.microsoft.com/office/drawing/2014/main" id="{20ACDA46-E179-4D7C-8E53-02EE4C83A890}"/>
              </a:ext>
            </a:extLst>
          </p:cNvPr>
          <p:cNvGraphicFramePr>
            <a:graphicFrameLocks noGrp="1"/>
          </p:cNvGraphicFramePr>
          <p:nvPr>
            <p:ph idx="1"/>
            <p:extLst>
              <p:ext uri="{D42A27DB-BD31-4B8C-83A1-F6EECF244321}">
                <p14:modId xmlns:p14="http://schemas.microsoft.com/office/powerpoint/2010/main" val="426557036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77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0E55C-86D7-46E5-AB27-E694A89D6C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ML.Net</a:t>
            </a:r>
            <a:r>
              <a:rPr lang="en-US" sz="3200" kern="1200" dirty="0">
                <a:solidFill>
                  <a:schemeClr val="bg1"/>
                </a:solidFill>
                <a:latin typeface="+mj-lt"/>
                <a:ea typeface="+mj-ea"/>
                <a:cs typeface="+mj-cs"/>
              </a:rPr>
              <a:t> - </a:t>
            </a:r>
            <a:r>
              <a:rPr lang="en-US" sz="3200" kern="1200" dirty="0" err="1">
                <a:solidFill>
                  <a:schemeClr val="bg1"/>
                </a:solidFill>
                <a:latin typeface="+mj-lt"/>
                <a:ea typeface="+mj-ea"/>
                <a:cs typeface="+mj-cs"/>
              </a:rPr>
              <a:t>cmd</a:t>
            </a:r>
            <a:r>
              <a:rPr lang="en-US" sz="3200" kern="1200" dirty="0">
                <a:solidFill>
                  <a:schemeClr val="bg1"/>
                </a:solidFill>
                <a:latin typeface="+mj-lt"/>
                <a:ea typeface="+mj-ea"/>
                <a:cs typeface="+mj-cs"/>
              </a:rPr>
              <a:t> tool</a:t>
            </a:r>
          </a:p>
        </p:txBody>
      </p:sp>
      <p:pic>
        <p:nvPicPr>
          <p:cNvPr id="1026" name="Picture 2" descr="A screenshot of a cell phone&#10;&#10;Description automatically generated">
            <a:extLst>
              <a:ext uri="{FF2B5EF4-FFF2-40B4-BE49-F238E27FC236}">
                <a16:creationId xmlns:a16="http://schemas.microsoft.com/office/drawing/2014/main" id="{B7C34D0A-B86D-4D71-B9F7-67260D3B2C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78" b="-1"/>
          <a:stretch/>
        </p:blipFill>
        <p:spPr bwMode="auto">
          <a:xfrm>
            <a:off x="643467" y="2043105"/>
            <a:ext cx="10905066" cy="3658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6598B0-84C2-40E3-9475-0E08CEAEFB76}"/>
              </a:ext>
            </a:extLst>
          </p:cNvPr>
          <p:cNvSpPr txBox="1"/>
          <p:nvPr/>
        </p:nvSpPr>
        <p:spPr>
          <a:xfrm>
            <a:off x="7914867" y="6604084"/>
            <a:ext cx="4277133" cy="253916"/>
          </a:xfrm>
          <a:prstGeom prst="rect">
            <a:avLst/>
          </a:prstGeom>
          <a:noFill/>
        </p:spPr>
        <p:txBody>
          <a:bodyPr wrap="none" rtlCol="0">
            <a:spAutoFit/>
          </a:bodyPr>
          <a:lstStyle/>
          <a:p>
            <a:r>
              <a:rPr lang="en-IN" sz="1050" dirty="0">
                <a:hlinkClick r:id="rId3"/>
              </a:rPr>
              <a:t>https://visualstudiomagazine.com/articles/2019/09/30/automl-mlnet.aspx</a:t>
            </a:r>
            <a:endParaRPr lang="en-IN" sz="1050" dirty="0"/>
          </a:p>
        </p:txBody>
      </p:sp>
    </p:spTree>
    <p:extLst>
      <p:ext uri="{BB962C8B-B14F-4D97-AF65-F5344CB8AC3E}">
        <p14:creationId xmlns:p14="http://schemas.microsoft.com/office/powerpoint/2010/main" val="214132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FD73D-AC71-4A92-90F3-8C09540D0D1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Interpreting results</a:t>
            </a:r>
          </a:p>
        </p:txBody>
      </p:sp>
      <p:pic>
        <p:nvPicPr>
          <p:cNvPr id="5" name="Picture 4" descr="A screenshot of a computer&#10;&#10;Description automatically generated">
            <a:extLst>
              <a:ext uri="{FF2B5EF4-FFF2-40B4-BE49-F238E27FC236}">
                <a16:creationId xmlns:a16="http://schemas.microsoft.com/office/drawing/2014/main" id="{38B93C28-382B-458F-8711-F5DD5EF8F94F}"/>
              </a:ext>
            </a:extLst>
          </p:cNvPr>
          <p:cNvPicPr>
            <a:picLocks noChangeAspect="1"/>
          </p:cNvPicPr>
          <p:nvPr/>
        </p:nvPicPr>
        <p:blipFill>
          <a:blip r:embed="rId3"/>
          <a:stretch>
            <a:fillRect/>
          </a:stretch>
        </p:blipFill>
        <p:spPr>
          <a:xfrm>
            <a:off x="1891025" y="1675227"/>
            <a:ext cx="8409950" cy="4394199"/>
          </a:xfrm>
          <a:prstGeom prst="rect">
            <a:avLst/>
          </a:prstGeom>
        </p:spPr>
      </p:pic>
      <p:cxnSp>
        <p:nvCxnSpPr>
          <p:cNvPr id="7" name="Straight Connector 6">
            <a:extLst>
              <a:ext uri="{FF2B5EF4-FFF2-40B4-BE49-F238E27FC236}">
                <a16:creationId xmlns:a16="http://schemas.microsoft.com/office/drawing/2014/main" id="{FF4888FF-93C7-4ADC-A7D2-6A2E85D68BE3}"/>
              </a:ext>
            </a:extLst>
          </p:cNvPr>
          <p:cNvCxnSpPr/>
          <p:nvPr/>
        </p:nvCxnSpPr>
        <p:spPr>
          <a:xfrm>
            <a:off x="4947139" y="4759569"/>
            <a:ext cx="949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72E045-C8DB-405A-9D0C-DF1017CD4B32}"/>
              </a:ext>
            </a:extLst>
          </p:cNvPr>
          <p:cNvCxnSpPr/>
          <p:nvPr/>
        </p:nvCxnSpPr>
        <p:spPr>
          <a:xfrm>
            <a:off x="5990493" y="4759569"/>
            <a:ext cx="949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069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5B40E9-3B21-443D-A174-18A5D9726FC4}"/>
              </a:ext>
            </a:extLst>
          </p:cNvPr>
          <p:cNvSpPr>
            <a:spLocks noGrp="1"/>
          </p:cNvSpPr>
          <p:nvPr>
            <p:ph type="title"/>
          </p:nvPr>
        </p:nvSpPr>
        <p:spPr>
          <a:xfrm>
            <a:off x="863029" y="1012004"/>
            <a:ext cx="3416158" cy="4795408"/>
          </a:xfrm>
        </p:spPr>
        <p:txBody>
          <a:bodyPr>
            <a:normAutofit/>
          </a:bodyPr>
          <a:lstStyle/>
          <a:p>
            <a:r>
              <a:rPr lang="en-IN">
                <a:solidFill>
                  <a:srgbClr val="FFFFFF"/>
                </a:solidFill>
              </a:rPr>
              <a:t>Bold BI</a:t>
            </a:r>
          </a:p>
        </p:txBody>
      </p:sp>
      <p:graphicFrame>
        <p:nvGraphicFramePr>
          <p:cNvPr id="5" name="Content Placeholder 2">
            <a:extLst>
              <a:ext uri="{FF2B5EF4-FFF2-40B4-BE49-F238E27FC236}">
                <a16:creationId xmlns:a16="http://schemas.microsoft.com/office/drawing/2014/main" id="{4FBC25B2-6771-418F-8033-9EA8B166A569}"/>
              </a:ext>
            </a:extLst>
          </p:cNvPr>
          <p:cNvGraphicFramePr>
            <a:graphicFrameLocks noGrp="1"/>
          </p:cNvGraphicFramePr>
          <p:nvPr>
            <p:ph idx="1"/>
            <p:extLst>
              <p:ext uri="{D42A27DB-BD31-4B8C-83A1-F6EECF244321}">
                <p14:modId xmlns:p14="http://schemas.microsoft.com/office/powerpoint/2010/main" val="25245869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5855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87E0C-825F-4420-B249-CEA0AE20550D}"/>
              </a:ext>
            </a:extLst>
          </p:cNvPr>
          <p:cNvSpPr/>
          <p:nvPr/>
        </p:nvSpPr>
        <p:spPr>
          <a:xfrm>
            <a:off x="1152590" y="575905"/>
            <a:ext cx="1772817" cy="83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Prototype using Azure Cognitive</a:t>
            </a:r>
          </a:p>
        </p:txBody>
      </p:sp>
      <p:sp>
        <p:nvSpPr>
          <p:cNvPr id="3" name="Rectangle 2">
            <a:extLst>
              <a:ext uri="{FF2B5EF4-FFF2-40B4-BE49-F238E27FC236}">
                <a16:creationId xmlns:a16="http://schemas.microsoft.com/office/drawing/2014/main" id="{F8AA9C99-4D4C-44F2-9F88-4B0551833590}"/>
              </a:ext>
            </a:extLst>
          </p:cNvPr>
          <p:cNvSpPr/>
          <p:nvPr/>
        </p:nvSpPr>
        <p:spPr>
          <a:xfrm>
            <a:off x="3890607" y="1698949"/>
            <a:ext cx="2071396" cy="93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Dashboard for insights</a:t>
            </a:r>
          </a:p>
        </p:txBody>
      </p:sp>
      <p:sp>
        <p:nvSpPr>
          <p:cNvPr id="4" name="Rectangle 3">
            <a:extLst>
              <a:ext uri="{FF2B5EF4-FFF2-40B4-BE49-F238E27FC236}">
                <a16:creationId xmlns:a16="http://schemas.microsoft.com/office/drawing/2014/main" id="{3D1B8CFD-E034-4E95-B43E-A3A09C1E4669}"/>
              </a:ext>
            </a:extLst>
          </p:cNvPr>
          <p:cNvSpPr/>
          <p:nvPr/>
        </p:nvSpPr>
        <p:spPr>
          <a:xfrm>
            <a:off x="6842711" y="2864498"/>
            <a:ext cx="1810139"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Create own model</a:t>
            </a:r>
          </a:p>
        </p:txBody>
      </p:sp>
      <p:sp>
        <p:nvSpPr>
          <p:cNvPr id="5" name="Rectangle 4">
            <a:extLst>
              <a:ext uri="{FF2B5EF4-FFF2-40B4-BE49-F238E27FC236}">
                <a16:creationId xmlns:a16="http://schemas.microsoft.com/office/drawing/2014/main" id="{E356EA34-BC64-4EBA-803C-09F5B442A7EB}"/>
              </a:ext>
            </a:extLst>
          </p:cNvPr>
          <p:cNvSpPr/>
          <p:nvPr/>
        </p:nvSpPr>
        <p:spPr>
          <a:xfrm>
            <a:off x="9283442" y="4370095"/>
            <a:ext cx="1735494" cy="110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Standardize the pipeline</a:t>
            </a:r>
          </a:p>
        </p:txBody>
      </p:sp>
      <p:cxnSp>
        <p:nvCxnSpPr>
          <p:cNvPr id="7" name="Connector: Elbow 6">
            <a:extLst>
              <a:ext uri="{FF2B5EF4-FFF2-40B4-BE49-F238E27FC236}">
                <a16:creationId xmlns:a16="http://schemas.microsoft.com/office/drawing/2014/main" id="{A3C5A281-0FEF-4C7E-9062-8355FF8318B8}"/>
              </a:ext>
            </a:extLst>
          </p:cNvPr>
          <p:cNvCxnSpPr>
            <a:cxnSpLocks/>
            <a:stCxn id="2" idx="2"/>
            <a:endCxn id="3" idx="1"/>
          </p:cNvCxnSpPr>
          <p:nvPr/>
        </p:nvCxnSpPr>
        <p:spPr>
          <a:xfrm rot="16200000" flipH="1">
            <a:off x="2585228" y="860101"/>
            <a:ext cx="759150" cy="18516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F635B6-9888-4575-8269-000BCF6E000D}"/>
              </a:ext>
            </a:extLst>
          </p:cNvPr>
          <p:cNvCxnSpPr>
            <a:cxnSpLocks/>
            <a:stCxn id="3" idx="2"/>
            <a:endCxn id="4" idx="1"/>
          </p:cNvCxnSpPr>
          <p:nvPr/>
        </p:nvCxnSpPr>
        <p:spPr>
          <a:xfrm rot="16200000" flipH="1">
            <a:off x="5486013" y="2072302"/>
            <a:ext cx="796990" cy="1916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A8B5CD6-C822-41C8-9546-CEAC7424F663}"/>
              </a:ext>
            </a:extLst>
          </p:cNvPr>
          <p:cNvCxnSpPr>
            <a:stCxn id="4" idx="2"/>
            <a:endCxn id="5" idx="1"/>
          </p:cNvCxnSpPr>
          <p:nvPr/>
        </p:nvCxnSpPr>
        <p:spPr>
          <a:xfrm rot="16200000" flipH="1">
            <a:off x="8052062" y="3689220"/>
            <a:ext cx="927099" cy="15356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92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rmAutofit/>
          </a:bodyPr>
          <a:lstStyle/>
          <a:p>
            <a:r>
              <a:rPr lang="en-IN" sz="6200" dirty="0">
                <a:solidFill>
                  <a:srgbClr val="FFFFFF"/>
                </a:solidFill>
              </a:rPr>
              <a:t>https://tinyurl.com/rbzna6f</a:t>
            </a:r>
          </a:p>
        </p:txBody>
      </p:sp>
      <p:sp>
        <p:nvSpPr>
          <p:cNvPr id="3" name="Subtitle 2">
            <a:extLst>
              <a:ext uri="{FF2B5EF4-FFF2-40B4-BE49-F238E27FC236}">
                <a16:creationId xmlns:a16="http://schemas.microsoft.com/office/drawing/2014/main" id="{AE548B8C-4898-4241-B024-EAEB2EB91623}"/>
              </a:ext>
            </a:extLst>
          </p:cNvPr>
          <p:cNvSpPr>
            <a:spLocks noGrp="1"/>
          </p:cNvSpPr>
          <p:nvPr>
            <p:ph type="subTitle" idx="1"/>
          </p:nvPr>
        </p:nvSpPr>
        <p:spPr>
          <a:xfrm>
            <a:off x="1330324" y="4305300"/>
            <a:ext cx="9585326" cy="1454150"/>
          </a:xfrm>
        </p:spPr>
        <p:txBody>
          <a:bodyPr>
            <a:normAutofit/>
          </a:bodyPr>
          <a:lstStyle/>
          <a:p>
            <a:r>
              <a:rPr lang="en-IN" sz="3200"/>
              <a:t>Workshop walkthrough document</a:t>
            </a:r>
          </a:p>
        </p:txBody>
      </p:sp>
    </p:spTree>
    <p:extLst>
      <p:ext uri="{BB962C8B-B14F-4D97-AF65-F5344CB8AC3E}">
        <p14:creationId xmlns:p14="http://schemas.microsoft.com/office/powerpoint/2010/main" val="361180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21DB574-068E-4B55-893B-75A5E96201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id="{33E9A31F-1D8D-440C-8086-B96263D10430}"/>
              </a:ext>
            </a:extLst>
          </p:cNvPr>
          <p:cNvSpPr/>
          <p:nvPr/>
        </p:nvSpPr>
        <p:spPr>
          <a:xfrm flipH="1">
            <a:off x="609601" y="817868"/>
            <a:ext cx="2356338"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peech Bubble: Rectangle with Corners Rounded 5">
            <a:extLst>
              <a:ext uri="{FF2B5EF4-FFF2-40B4-BE49-F238E27FC236}">
                <a16:creationId xmlns:a16="http://schemas.microsoft.com/office/drawing/2014/main" id="{95B5B9C7-8EB2-4FDD-A291-71482336C93F}"/>
              </a:ext>
            </a:extLst>
          </p:cNvPr>
          <p:cNvSpPr/>
          <p:nvPr/>
        </p:nvSpPr>
        <p:spPr>
          <a:xfrm>
            <a:off x="9155725" y="817868"/>
            <a:ext cx="2649412" cy="1025586"/>
          </a:xfrm>
          <a:prstGeom prst="wedgeRoundRectCallout">
            <a:avLst>
              <a:gd name="adj1" fmla="val -50922"/>
              <a:gd name="adj2" fmla="val 8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6">
            <a:extLst>
              <a:ext uri="{FF2B5EF4-FFF2-40B4-BE49-F238E27FC236}">
                <a16:creationId xmlns:a16="http://schemas.microsoft.com/office/drawing/2014/main" id="{6A78D704-6D1E-42C7-8958-ED124EBF4F17}"/>
              </a:ext>
            </a:extLst>
          </p:cNvPr>
          <p:cNvSpPr/>
          <p:nvPr/>
        </p:nvSpPr>
        <p:spPr>
          <a:xfrm>
            <a:off x="3770066" y="1160495"/>
            <a:ext cx="1713210" cy="861554"/>
          </a:xfrm>
          <a:prstGeom prst="wedgeRectCallout">
            <a:avLst>
              <a:gd name="adj1" fmla="val 5183"/>
              <a:gd name="adj2" fmla="val 92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5868ACEB-308C-48E8-A03A-8942DA037176}"/>
              </a:ext>
            </a:extLst>
          </p:cNvPr>
          <p:cNvSpPr/>
          <p:nvPr/>
        </p:nvSpPr>
        <p:spPr>
          <a:xfrm>
            <a:off x="6575551" y="1160494"/>
            <a:ext cx="1713211" cy="861554"/>
          </a:xfrm>
          <a:prstGeom prst="wedgeRectCallout">
            <a:avLst>
              <a:gd name="adj1" fmla="val -46151"/>
              <a:gd name="adj2" fmla="val 89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llout: Line 8">
            <a:extLst>
              <a:ext uri="{FF2B5EF4-FFF2-40B4-BE49-F238E27FC236}">
                <a16:creationId xmlns:a16="http://schemas.microsoft.com/office/drawing/2014/main" id="{E7894E6F-8FDC-4190-8B3C-1CD18103994F}"/>
              </a:ext>
            </a:extLst>
          </p:cNvPr>
          <p:cNvSpPr/>
          <p:nvPr/>
        </p:nvSpPr>
        <p:spPr>
          <a:xfrm>
            <a:off x="9220201" y="5164013"/>
            <a:ext cx="2520459" cy="1395046"/>
          </a:xfrm>
          <a:prstGeom prst="borderCallout1">
            <a:avLst>
              <a:gd name="adj1" fmla="val 51899"/>
              <a:gd name="adj2" fmla="val 39"/>
              <a:gd name="adj3" fmla="val -109435"/>
              <a:gd name="adj4" fmla="val -58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Bent Line 9">
            <a:extLst>
              <a:ext uri="{FF2B5EF4-FFF2-40B4-BE49-F238E27FC236}">
                <a16:creationId xmlns:a16="http://schemas.microsoft.com/office/drawing/2014/main" id="{7C953D3E-5A46-4F9D-8C9C-C4D4C74FD91B}"/>
              </a:ext>
            </a:extLst>
          </p:cNvPr>
          <p:cNvSpPr/>
          <p:nvPr/>
        </p:nvSpPr>
        <p:spPr>
          <a:xfrm flipH="1">
            <a:off x="609599" y="5164014"/>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id="{42154CC7-4A3E-449D-9903-10ACD47FB154}"/>
              </a:ext>
            </a:extLst>
          </p:cNvPr>
          <p:cNvSpPr/>
          <p:nvPr/>
        </p:nvSpPr>
        <p:spPr>
          <a:xfrm>
            <a:off x="4998798" y="5164014"/>
            <a:ext cx="2520459" cy="1395046"/>
          </a:xfrm>
          <a:prstGeom prst="borderCallout1">
            <a:avLst>
              <a:gd name="adj1" fmla="val 1943"/>
              <a:gd name="adj2" fmla="val 51196"/>
              <a:gd name="adj3" fmla="val -90021"/>
              <a:gd name="adj4" fmla="val 49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31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0B22AEC1-D9B9-4F09-B4C5-302DB3FCC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981639" cy="6858000"/>
          </a:xfrm>
          <a:custGeom>
            <a:avLst/>
            <a:gdLst>
              <a:gd name="connsiteX0" fmla="*/ 6981639 w 6981639"/>
              <a:gd name="connsiteY0" fmla="*/ 0 h 6858000"/>
              <a:gd name="connsiteX1" fmla="*/ 6067239 w 6981639"/>
              <a:gd name="connsiteY1" fmla="*/ 0 h 6858000"/>
              <a:gd name="connsiteX2" fmla="*/ 2832155 w 6981639"/>
              <a:gd name="connsiteY2" fmla="*/ 0 h 6858000"/>
              <a:gd name="connsiteX3" fmla="*/ 1619628 w 6981639"/>
              <a:gd name="connsiteY3" fmla="*/ 0 h 6858000"/>
              <a:gd name="connsiteX4" fmla="*/ 1615622 w 6981639"/>
              <a:gd name="connsiteY4" fmla="*/ 3148 h 6858000"/>
              <a:gd name="connsiteX5" fmla="*/ 0 w 6981639"/>
              <a:gd name="connsiteY5" fmla="*/ 3429000 h 6858000"/>
              <a:gd name="connsiteX6" fmla="*/ 1615622 w 6981639"/>
              <a:gd name="connsiteY6" fmla="*/ 6854853 h 6858000"/>
              <a:gd name="connsiteX7" fmla="*/ 1619627 w 6981639"/>
              <a:gd name="connsiteY7" fmla="*/ 6858000 h 6858000"/>
              <a:gd name="connsiteX8" fmla="*/ 2832155 w 6981639"/>
              <a:gd name="connsiteY8" fmla="*/ 6858000 h 6858000"/>
              <a:gd name="connsiteX9" fmla="*/ 6067239 w 6981639"/>
              <a:gd name="connsiteY9" fmla="*/ 6858000 h 6858000"/>
              <a:gd name="connsiteX10" fmla="*/ 6981639 w 6981639"/>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1639" h="6858000">
                <a:moveTo>
                  <a:pt x="6981639" y="0"/>
                </a:moveTo>
                <a:lnTo>
                  <a:pt x="6067239" y="0"/>
                </a:lnTo>
                <a:lnTo>
                  <a:pt x="2832155" y="0"/>
                </a:lnTo>
                <a:lnTo>
                  <a:pt x="1619628" y="0"/>
                </a:lnTo>
                <a:lnTo>
                  <a:pt x="1615622" y="3148"/>
                </a:lnTo>
                <a:cubicBezTo>
                  <a:pt x="628921" y="817446"/>
                  <a:pt x="0" y="2049777"/>
                  <a:pt x="0" y="3429000"/>
                </a:cubicBezTo>
                <a:cubicBezTo>
                  <a:pt x="0" y="4808224"/>
                  <a:pt x="628921" y="6040555"/>
                  <a:pt x="1615622" y="6854853"/>
                </a:cubicBezTo>
                <a:lnTo>
                  <a:pt x="1619627" y="6858000"/>
                </a:lnTo>
                <a:lnTo>
                  <a:pt x="2832155" y="6858000"/>
                </a:lnTo>
                <a:lnTo>
                  <a:pt x="6067239" y="6858000"/>
                </a:lnTo>
                <a:lnTo>
                  <a:pt x="6981639" y="685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1645920" y="899566"/>
            <a:ext cx="4291220" cy="5058868"/>
          </a:xfrm>
        </p:spPr>
        <p:txBody>
          <a:bodyPr vert="horz" lIns="91440" tIns="45720" rIns="91440" bIns="45720" rtlCol="0" anchor="ctr">
            <a:normAutofit/>
          </a:bodyPr>
          <a:lstStyle/>
          <a:p>
            <a:r>
              <a:rPr lang="en-US" sz="7400" kern="1200">
                <a:solidFill>
                  <a:schemeClr val="bg1"/>
                </a:solidFill>
                <a:latin typeface="+mj-lt"/>
                <a:ea typeface="+mj-ea"/>
                <a:cs typeface="+mj-cs"/>
              </a:rPr>
              <a:t>Resources</a:t>
            </a:r>
          </a:p>
        </p:txBody>
      </p:sp>
      <p:sp>
        <p:nvSpPr>
          <p:cNvPr id="11" name="Freeform: Shape 10">
            <a:extLst>
              <a:ext uri="{FF2B5EF4-FFF2-40B4-BE49-F238E27FC236}">
                <a16:creationId xmlns:a16="http://schemas.microsoft.com/office/drawing/2014/main" id="{64AEB01D-F94D-47EA-833E-875181D62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Free e-Book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119" y="951498"/>
            <a:ext cx="4049762" cy="49550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0" y="2609385"/>
            <a:ext cx="12192000" cy="2062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0" y="3336174"/>
            <a:ext cx="12192000" cy="609398"/>
          </a:xfrm>
          <a:prstGeom prst="rect">
            <a:avLst/>
          </a:prstGeom>
          <a:noFill/>
        </p:spPr>
        <p:txBody>
          <a:bodyPr wrap="square" lIns="0" tIns="0" rIns="0" bIns="0" rtlCol="0">
            <a:spAutoFit/>
          </a:bodyPr>
          <a:lstStyle/>
          <a:p>
            <a:pPr algn="ctr">
              <a:lnSpc>
                <a:spcPct val="90000"/>
              </a:lnSpc>
              <a:spcBef>
                <a:spcPct val="20000"/>
              </a:spcBef>
              <a:buSzPct val="80000"/>
            </a:pPr>
            <a:r>
              <a:rPr lang="en-US" sz="4400" dirty="0">
                <a:solidFill>
                  <a:srgbClr val="FFFFFF"/>
                </a:solidFill>
              </a:rPr>
              <a:t>http://bit.ly/a4r-mlbook</a:t>
            </a:r>
          </a:p>
        </p:txBody>
      </p:sp>
    </p:spTree>
    <p:extLst>
      <p:ext uri="{BB962C8B-B14F-4D97-AF65-F5344CB8AC3E}">
        <p14:creationId xmlns:p14="http://schemas.microsoft.com/office/powerpoint/2010/main" val="39878570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6F006-F4A5-4822-97F9-3E40292D2A4C}"/>
              </a:ext>
            </a:extLst>
          </p:cNvPr>
          <p:cNvSpPr>
            <a:spLocks noGrp="1"/>
          </p:cNvSpPr>
          <p:nvPr>
            <p:ph type="title"/>
          </p:nvPr>
        </p:nvSpPr>
        <p:spPr>
          <a:xfrm>
            <a:off x="838200" y="4636802"/>
            <a:ext cx="10515600" cy="1325563"/>
          </a:xfrm>
        </p:spPr>
        <p:txBody>
          <a:bodyPr>
            <a:normAutofit/>
          </a:bodyPr>
          <a:lstStyle/>
          <a:p>
            <a:pPr algn="ctr"/>
            <a:r>
              <a:rPr lang="en-IN" dirty="0">
                <a:hlinkClick r:id="rId2"/>
              </a:rPr>
              <a:t>https://www.boldbi.com/whitepapers/key-performance-indicators</a:t>
            </a:r>
            <a:endParaRPr lang="en-IN"/>
          </a:p>
        </p:txBody>
      </p:sp>
      <p:pic>
        <p:nvPicPr>
          <p:cNvPr id="3" name="Picture 2">
            <a:extLst>
              <a:ext uri="{FF2B5EF4-FFF2-40B4-BE49-F238E27FC236}">
                <a16:creationId xmlns:a16="http://schemas.microsoft.com/office/drawing/2014/main" id="{B46A4BFD-38F0-4482-B94F-695E05FE75BB}"/>
              </a:ext>
            </a:extLst>
          </p:cNvPr>
          <p:cNvPicPr>
            <a:picLocks noChangeAspect="1"/>
          </p:cNvPicPr>
          <p:nvPr/>
        </p:nvPicPr>
        <p:blipFill>
          <a:blip r:embed="rId3"/>
          <a:stretch>
            <a:fillRect/>
          </a:stretch>
        </p:blipFill>
        <p:spPr>
          <a:xfrm>
            <a:off x="650449" y="2365982"/>
            <a:ext cx="10901471" cy="1553460"/>
          </a:xfrm>
          <a:prstGeom prst="rect">
            <a:avLst/>
          </a:prstGeom>
        </p:spPr>
      </p:pic>
    </p:spTree>
    <p:extLst>
      <p:ext uri="{BB962C8B-B14F-4D97-AF65-F5344CB8AC3E}">
        <p14:creationId xmlns:p14="http://schemas.microsoft.com/office/powerpoint/2010/main" val="679897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271" name="Shape 271"/>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272" name="Shape 272"/>
          <p:cNvSpPr txBox="1"/>
          <p:nvPr/>
        </p:nvSpPr>
        <p:spPr>
          <a:xfrm>
            <a:off x="1193800" y="963702"/>
            <a:ext cx="9804400" cy="76944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4400" dirty="0">
                <a:solidFill>
                  <a:schemeClr val="dk1"/>
                </a:solidFill>
                <a:latin typeface="Quattrocento Sans"/>
                <a:ea typeface="Quattrocento Sans"/>
                <a:cs typeface="Quattrocento Sans"/>
                <a:sym typeface="Quattrocento Sans"/>
              </a:rPr>
              <a:t>Books &amp; Movies</a:t>
            </a:r>
          </a:p>
        </p:txBody>
      </p:sp>
      <p:sp>
        <p:nvSpPr>
          <p:cNvPr id="273" name="Shape 273"/>
          <p:cNvSpPr txBox="1"/>
          <p:nvPr/>
        </p:nvSpPr>
        <p:spPr>
          <a:xfrm>
            <a:off x="1080744" y="1716659"/>
            <a:ext cx="10030511" cy="3477875"/>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Cartoon Introduction to Statistics </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Thinking Fast &amp; Slow by Daniel </a:t>
            </a:r>
            <a:r>
              <a:rPr lang="en-IN" sz="4400" dirty="0" err="1">
                <a:solidFill>
                  <a:schemeClr val="accent2"/>
                </a:solidFill>
                <a:latin typeface="Calibri"/>
                <a:ea typeface="Calibri"/>
                <a:cs typeface="Calibri"/>
                <a:sym typeface="Calibri"/>
              </a:rPr>
              <a:t>Kaheman</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Art of thinking clearly – Rolf </a:t>
            </a:r>
            <a:r>
              <a:rPr lang="en-IN" sz="4400" dirty="0" err="1">
                <a:solidFill>
                  <a:schemeClr val="accent2"/>
                </a:solidFill>
                <a:latin typeface="Calibri"/>
                <a:ea typeface="Calibri"/>
                <a:cs typeface="Calibri"/>
                <a:sym typeface="Calibri"/>
              </a:rPr>
              <a:t>Dobelli</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I-Robot</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Terminator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90ABF-749A-4F3C-B529-A380AB3B0835}"/>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IN" sz="3600" dirty="0">
                <a:solidFill>
                  <a:srgbClr val="3F3F3F"/>
                </a:solidFill>
              </a:rPr>
              <a:t>Setup to Bold BI – </a:t>
            </a:r>
            <a:r>
              <a:rPr lang="en-IN" sz="3600" dirty="0">
                <a:solidFill>
                  <a:srgbClr val="3F3F3F"/>
                </a:solidFill>
                <a:hlinkClick r:id="rId2"/>
              </a:rPr>
              <a:t>www.boldbi.com</a:t>
            </a:r>
            <a:r>
              <a:rPr lang="en-IN" sz="3600" dirty="0">
                <a:solidFill>
                  <a:srgbClr val="3F3F3F"/>
                </a:solidFill>
              </a:rPr>
              <a:t> </a:t>
            </a:r>
          </a:p>
        </p:txBody>
      </p:sp>
      <p:sp>
        <p:nvSpPr>
          <p:cNvPr id="3" name="Content Placeholder 2">
            <a:extLst>
              <a:ext uri="{FF2B5EF4-FFF2-40B4-BE49-F238E27FC236}">
                <a16:creationId xmlns:a16="http://schemas.microsoft.com/office/drawing/2014/main" id="{1A25C07D-F5C6-4F17-AF2A-8AA6CF054A9C}"/>
              </a:ext>
            </a:extLst>
          </p:cNvPr>
          <p:cNvSpPr>
            <a:spLocks noGrp="1"/>
          </p:cNvSpPr>
          <p:nvPr>
            <p:ph sz="half" idx="1"/>
          </p:nvPr>
        </p:nvSpPr>
        <p:spPr>
          <a:xfrm>
            <a:off x="1476915" y="2888250"/>
            <a:ext cx="4297351" cy="2959777"/>
          </a:xfrm>
        </p:spPr>
        <p:txBody>
          <a:bodyPr anchor="t">
            <a:normAutofit/>
          </a:bodyPr>
          <a:lstStyle/>
          <a:p>
            <a:pPr marL="0" indent="0">
              <a:buNone/>
            </a:pPr>
            <a:r>
              <a:rPr lang="en-IN" sz="2000" b="1" dirty="0"/>
              <a:t>Create your own tenant.</a:t>
            </a:r>
          </a:p>
          <a:p>
            <a:pPr lvl="1"/>
            <a:r>
              <a:rPr lang="en-IN" sz="2000" dirty="0"/>
              <a:t>Option -1 Free Single User plan.</a:t>
            </a:r>
          </a:p>
          <a:p>
            <a:pPr lvl="1"/>
            <a:endParaRPr lang="en-IN" sz="2000" dirty="0"/>
          </a:p>
          <a:p>
            <a:pPr lvl="1"/>
            <a:r>
              <a:rPr lang="en-IN" sz="2000" dirty="0"/>
              <a:t>Option -2 Choose any of the paid plans. (Free trail – 15 days).</a:t>
            </a:r>
          </a:p>
          <a:p>
            <a:endParaRPr lang="en-IN" sz="2000" dirty="0"/>
          </a:p>
          <a:p>
            <a:pPr marL="0" indent="0">
              <a:buNone/>
            </a:pPr>
            <a:endParaRPr lang="en-IN" sz="2000" dirty="0"/>
          </a:p>
        </p:txBody>
      </p:sp>
      <p:cxnSp>
        <p:nvCxnSpPr>
          <p:cNvPr id="14"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6B25623-20BC-48C9-B978-D9FD89EF74AB}"/>
              </a:ext>
            </a:extLst>
          </p:cNvPr>
          <p:cNvSpPr>
            <a:spLocks noGrp="1"/>
          </p:cNvSpPr>
          <p:nvPr>
            <p:ph sz="half" idx="2"/>
          </p:nvPr>
        </p:nvSpPr>
        <p:spPr>
          <a:xfrm>
            <a:off x="6417731" y="2888250"/>
            <a:ext cx="4292594" cy="2959778"/>
          </a:xfrm>
        </p:spPr>
        <p:txBody>
          <a:bodyPr anchor="t">
            <a:normAutofit/>
          </a:bodyPr>
          <a:lstStyle/>
          <a:p>
            <a:pPr marL="0" indent="0">
              <a:buNone/>
            </a:pPr>
            <a:r>
              <a:rPr lang="en-IN" sz="2000" b="1" dirty="0"/>
              <a:t>Just work for 1 day in my tenant.</a:t>
            </a:r>
          </a:p>
          <a:p>
            <a:pPr lvl="1"/>
            <a:r>
              <a:rPr lang="en-IN" sz="2000" dirty="0"/>
              <a:t>I will add you as a user via your email.</a:t>
            </a:r>
          </a:p>
          <a:p>
            <a:pPr lvl="1"/>
            <a:endParaRPr lang="en-IN" sz="2000" dirty="0"/>
          </a:p>
          <a:p>
            <a:pPr lvl="1"/>
            <a:r>
              <a:rPr lang="en-IN" sz="2000" dirty="0"/>
              <a:t>Will be available only for today. </a:t>
            </a:r>
          </a:p>
        </p:txBody>
      </p:sp>
    </p:spTree>
    <p:extLst>
      <p:ext uri="{BB962C8B-B14F-4D97-AF65-F5344CB8AC3E}">
        <p14:creationId xmlns:p14="http://schemas.microsoft.com/office/powerpoint/2010/main" val="22644023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a:t>
            </a:r>
            <a:r>
              <a:rPr lang="en-US" sz="6000" b="1" dirty="0"/>
              <a:t>basic skill</a:t>
            </a:r>
            <a:r>
              <a:rPr lang="en-US" sz="4800" dirty="0"/>
              <a:t>, different people get different salaries?</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986403"/>
            <a:ext cx="4763562" cy="4708981"/>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a:t>
            </a:r>
          </a:p>
          <a:p>
            <a:pPr algn="ctr"/>
            <a:r>
              <a:rPr lang="en-US" sz="6600" b="0" cap="none" spc="0" dirty="0">
                <a:ln w="0"/>
                <a:solidFill>
                  <a:schemeClr val="bg1"/>
                </a:solidFill>
                <a:effectLst>
                  <a:reflection blurRad="6350" stA="53000" endA="300" endPos="35500" dir="5400000" sy="-90000" algn="bl" rotWithShape="0"/>
                </a:effectLst>
              </a:rPr>
              <a:t>$5000</a:t>
            </a:r>
          </a:p>
          <a:p>
            <a:pPr algn="ctr"/>
            <a:r>
              <a:rPr lang="en-US" sz="6000" dirty="0">
                <a:ln w="0"/>
                <a:solidFill>
                  <a:schemeClr val="bg1"/>
                </a:solidFill>
                <a:effectLst>
                  <a:reflection blurRad="6350" stA="53000" endA="300" endPos="35500" dir="5400000" sy="-90000" algn="bl" rotWithShape="0"/>
                </a:effectLst>
              </a:rPr>
              <a:t>$1000</a:t>
            </a:r>
          </a:p>
          <a:p>
            <a:pPr algn="ctr"/>
            <a:r>
              <a:rPr lang="en-US" sz="5400" b="0" cap="none" spc="0" dirty="0">
                <a:ln w="0"/>
                <a:solidFill>
                  <a:schemeClr val="bg1"/>
                </a:solidFill>
                <a:effectLst>
                  <a:reflection blurRad="6350" stA="53000" endA="300" endPos="35500" dir="5400000" sy="-90000" algn="bl" rotWithShape="0"/>
                </a:effectLst>
              </a:rPr>
              <a:t>$500</a:t>
            </a:r>
          </a:p>
          <a:p>
            <a:pPr algn="ctr"/>
            <a:r>
              <a:rPr lang="en-US" sz="4800" dirty="0">
                <a:ln w="0"/>
                <a:solidFill>
                  <a:schemeClr val="bg1"/>
                </a:solidFill>
                <a:effectLst>
                  <a:reflection blurRad="6350" stA="53000" endA="300" endPos="35500" dir="5400000" sy="-90000" algn="bl" rotWithShape="0"/>
                </a:effectLst>
              </a:rPr>
              <a:t>$50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Big Data Hype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4976031" y="963877"/>
            <a:ext cx="6377769" cy="4930246"/>
          </a:xfrm>
        </p:spPr>
        <p:txBody>
          <a:bodyPr anchor="ctr">
            <a:normAutofit/>
          </a:bodyPr>
          <a:lstStyle/>
          <a:p>
            <a:r>
              <a:rPr lang="en-US" sz="2400" dirty="0"/>
              <a:t>Companies were selling Big Data solutions as a silver bullet solution to all the enterprises’ problems.</a:t>
            </a:r>
          </a:p>
          <a:p>
            <a:pPr lvl="1"/>
            <a:r>
              <a:rPr lang="en-US" sz="2000" dirty="0"/>
              <a:t>Use case using </a:t>
            </a:r>
            <a:r>
              <a:rPr lang="en-US" sz="2000" dirty="0" err="1"/>
              <a:t>Hive+Oozie</a:t>
            </a:r>
            <a:r>
              <a:rPr lang="en-US" sz="2000" dirty="0"/>
              <a:t> turned with </a:t>
            </a:r>
            <a:r>
              <a:rPr lang="en-US" sz="2000"/>
              <a:t>MySQL+Cron.</a:t>
            </a:r>
            <a:endParaRPr lang="en-US" sz="2000" dirty="0"/>
          </a:p>
          <a:p>
            <a:pPr lvl="1"/>
            <a:endParaRPr lang="en-US" sz="2000" dirty="0"/>
          </a:p>
          <a:p>
            <a:r>
              <a:rPr lang="en-IN" sz="2400" dirty="0"/>
              <a:t>There was </a:t>
            </a:r>
            <a:r>
              <a:rPr lang="en-IN" sz="2400" dirty="0">
                <a:solidFill>
                  <a:srgbClr val="FF0000"/>
                </a:solidFill>
              </a:rPr>
              <a:t>no ideal approach </a:t>
            </a:r>
            <a:r>
              <a:rPr lang="en-IN" sz="2400" dirty="0"/>
              <a:t>like below;</a:t>
            </a:r>
          </a:p>
          <a:p>
            <a:pPr lvl="1"/>
            <a:r>
              <a:rPr lang="en-US" sz="2000" dirty="0">
                <a:highlight>
                  <a:srgbClr val="FFFF00"/>
                </a:highlight>
              </a:rPr>
              <a:t>Client</a:t>
            </a:r>
            <a:r>
              <a:rPr lang="en-US" sz="2000" dirty="0"/>
              <a:t> - “I want to implement a Big Data solution”</a:t>
            </a:r>
          </a:p>
          <a:p>
            <a:pPr lvl="1"/>
            <a:r>
              <a:rPr lang="en-US" sz="2000" dirty="0">
                <a:highlight>
                  <a:srgbClr val="FFFF00"/>
                </a:highlight>
              </a:rPr>
              <a:t>Consultant-</a:t>
            </a:r>
            <a:r>
              <a:rPr lang="en-US" sz="2000" dirty="0"/>
              <a:t> “That could be the solution, but let us discuss the problem first”.</a:t>
            </a:r>
            <a:endParaRPr lang="en-IN" sz="2000" dirty="0"/>
          </a:p>
          <a:p>
            <a:endParaRPr lang="en-IN" sz="2400" dirty="0"/>
          </a:p>
        </p:txBody>
      </p:sp>
    </p:spTree>
    <p:extLst>
      <p:ext uri="{BB962C8B-B14F-4D97-AF65-F5344CB8AC3E}">
        <p14:creationId xmlns:p14="http://schemas.microsoft.com/office/powerpoint/2010/main" val="13804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Kafka and Spark</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4976031" y="963877"/>
            <a:ext cx="6377769" cy="4930246"/>
          </a:xfrm>
        </p:spPr>
        <p:txBody>
          <a:bodyPr anchor="ctr">
            <a:normAutofit/>
          </a:bodyPr>
          <a:lstStyle/>
          <a:p>
            <a:r>
              <a:rPr lang="en-IN" sz="2400" dirty="0"/>
              <a:t>Streaming platform’s necessity.</a:t>
            </a:r>
          </a:p>
          <a:p>
            <a:r>
              <a:rPr lang="en-IN" sz="2400" dirty="0"/>
              <a:t>Hadoop made fast.</a:t>
            </a:r>
          </a:p>
          <a:p>
            <a:endParaRPr lang="en-IN" sz="2400" dirty="0"/>
          </a:p>
        </p:txBody>
      </p:sp>
    </p:spTree>
    <p:extLst>
      <p:ext uri="{BB962C8B-B14F-4D97-AF65-F5344CB8AC3E}">
        <p14:creationId xmlns:p14="http://schemas.microsoft.com/office/powerpoint/2010/main" val="330116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2ECCCE0E-35A0-44C1-A26F-1B8604DCE8F2}"/>
              </a:ext>
            </a:extLst>
          </p:cNvPr>
          <p:cNvPicPr>
            <a:picLocks noChangeAspect="1"/>
          </p:cNvPicPr>
          <p:nvPr/>
        </p:nvPicPr>
        <p:blipFill rotWithShape="1">
          <a:blip r:embed="rId2">
            <a:extLst>
              <a:ext uri="{28A0092B-C50C-407E-A947-70E740481C1C}">
                <a14:useLocalDpi xmlns:a14="http://schemas.microsoft.com/office/drawing/2010/main" val="0"/>
              </a:ext>
            </a:extLst>
          </a:blip>
          <a:srcRect t="2688" r="1" b="8467"/>
          <a:stretch/>
        </p:blipFill>
        <p:spPr>
          <a:xfrm>
            <a:off x="643467" y="643467"/>
            <a:ext cx="10905066" cy="5571066"/>
          </a:xfrm>
          <a:prstGeom prst="rect">
            <a:avLst/>
          </a:prstGeom>
        </p:spPr>
      </p:pic>
    </p:spTree>
    <p:extLst>
      <p:ext uri="{BB962C8B-B14F-4D97-AF65-F5344CB8AC3E}">
        <p14:creationId xmlns:p14="http://schemas.microsoft.com/office/powerpoint/2010/main" val="373474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1699</Words>
  <Application>Microsoft Office PowerPoint</Application>
  <PresentationFormat>Widescreen</PresentationFormat>
  <Paragraphs>168</Paragraphs>
  <Slides>39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Noto Sans Symbols</vt:lpstr>
      <vt:lpstr>Quattrocento Sans</vt:lpstr>
      <vt:lpstr>Office Theme</vt:lpstr>
      <vt:lpstr>Big Data and Business Intelligence</vt:lpstr>
      <vt:lpstr>https://tinyurl.com/svnvyyr</vt:lpstr>
      <vt:lpstr>Pre-requisites for workshop</vt:lpstr>
      <vt:lpstr>Setup to Bold BI – www.boldbi.com </vt:lpstr>
      <vt:lpstr>For what basic skill, different people get different salaries?</vt:lpstr>
      <vt:lpstr>Decision Making</vt:lpstr>
      <vt:lpstr>Big Data Hype</vt:lpstr>
      <vt:lpstr>Kafka and Spark</vt:lpstr>
      <vt:lpstr>PowerPoint Presentation</vt:lpstr>
      <vt:lpstr>PowerPoint Presentation</vt:lpstr>
      <vt:lpstr>PowerPoint Presentation</vt:lpstr>
      <vt:lpstr>Cloud Burst </vt:lpstr>
      <vt:lpstr>Cloud services</vt:lpstr>
      <vt:lpstr>Review the customer feedbacks with 3 rating out of 5</vt:lpstr>
      <vt:lpstr>PowerPoint Presentation</vt:lpstr>
      <vt:lpstr>PowerPoint Presentation</vt:lpstr>
      <vt:lpstr>Azure Synapse Analytics</vt:lpstr>
      <vt:lpstr>PowerPoint Presentation</vt:lpstr>
      <vt:lpstr>Sentiment Analysis</vt:lpstr>
      <vt:lpstr>Importance of Data Analytics and BI</vt:lpstr>
      <vt:lpstr>PowerPoint Presentation</vt:lpstr>
      <vt:lpstr>PowerPoint Presentation</vt:lpstr>
      <vt:lpstr>What is Machine Learning ? </vt:lpstr>
      <vt:lpstr>PowerPoint Presentation</vt:lpstr>
      <vt:lpstr>PowerPoint Presentation</vt:lpstr>
      <vt:lpstr>PowerPoint Presentation</vt:lpstr>
      <vt:lpstr>PowerPoint Presentation</vt:lpstr>
      <vt:lpstr>PowerPoint Presentation</vt:lpstr>
      <vt:lpstr>ML.Net</vt:lpstr>
      <vt:lpstr>ML.Net - cmd tool</vt:lpstr>
      <vt:lpstr>Interpreting results</vt:lpstr>
      <vt:lpstr>Bold BI</vt:lpstr>
      <vt:lpstr>PowerPoint Presentation</vt:lpstr>
      <vt:lpstr>https://tinyurl.com/rbzna6f</vt:lpstr>
      <vt:lpstr>PowerPoint Presentation</vt:lpstr>
      <vt:lpstr>Resources</vt:lpstr>
      <vt:lpstr>Free e-Book</vt:lpstr>
      <vt:lpstr>https://www.boldbi.com/whitepapers/key-performance-indicators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and Business Intelligence</dc:title>
  <dc:creator>Dinesh Kumar P</dc:creator>
  <cp:lastModifiedBy>Dinesh Kumar P</cp:lastModifiedBy>
  <cp:revision>2</cp:revision>
  <dcterms:created xsi:type="dcterms:W3CDTF">2020-02-20T12:42:03Z</dcterms:created>
  <dcterms:modified xsi:type="dcterms:W3CDTF">2020-02-21T02:29:27Z</dcterms:modified>
</cp:coreProperties>
</file>